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63" r:id="rId6"/>
    <p:sldId id="262" r:id="rId7"/>
    <p:sldId id="269" r:id="rId8"/>
    <p:sldId id="260" r:id="rId9"/>
    <p:sldId id="272" r:id="rId10"/>
    <p:sldId id="270" r:id="rId11"/>
    <p:sldId id="259" r:id="rId12"/>
    <p:sldId id="271" r:id="rId13"/>
    <p:sldId id="273" r:id="rId14"/>
    <p:sldId id="274" r:id="rId15"/>
    <p:sldId id="275" r:id="rId16"/>
    <p:sldId id="276" r:id="rId17"/>
    <p:sldId id="277" r:id="rId18"/>
    <p:sldId id="264" r:id="rId19"/>
    <p:sldId id="265" r:id="rId20"/>
    <p:sldId id="266" r:id="rId21"/>
    <p:sldId id="267" r:id="rId22"/>
    <p:sldId id="25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7/9/2025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7/9/2025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7/9/2025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7/9/2025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7/9/2025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7/9/2025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7/9/2025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7/9/2025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7/9/2025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7/9/2025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7/9/2025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7/9/2025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techrepublic.com/article/85-of-organizations-will-be-cloud-first-by-2025-says-gartner/" TargetMode="External"/><Relationship Id="rId2" Type="http://schemas.openxmlformats.org/officeDocument/2006/relationships/hyperlink" Target="https://www.atlassian.com/incident-management/kpis/cost-of-downtime" TargetMode="External"/><Relationship Id="rId1" Type="http://schemas.openxmlformats.org/officeDocument/2006/relationships/slideLayout" Target="../slideLayouts/slideLayout2.xml"/><Relationship Id="rId6" Type="http://schemas.openxmlformats.org/officeDocument/2006/relationships/hyperlink" Target="https://www.ringcentral.com/us/en/blog/how-much-does-an-unplanned-it-outage-cost/" TargetMode="External"/><Relationship Id="rId5" Type="http://schemas.openxmlformats.org/officeDocument/2006/relationships/hyperlink" Target="https://aws.amazon.com/vi/blogs/devops/amazon-ecs-multi-region-deployment-with-amazon-codecatalyst/" TargetMode="External"/><Relationship Id="rId4" Type="http://schemas.openxmlformats.org/officeDocument/2006/relationships/hyperlink" Target="https://aws.amazon.com/vi/aws-cost-management/aws-pricing-calculato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635314" y="11025"/>
            <a:ext cx="7464322" cy="3686015"/>
          </a:xfrm>
        </p:spPr>
        <p:txBody>
          <a:bodyPr>
            <a:normAutofit/>
          </a:bodyPr>
          <a:lstStyle/>
          <a:p>
            <a:r>
              <a:rPr lang="en-US" sz="6000" dirty="0" err="1"/>
              <a:t>Triển</a:t>
            </a:r>
            <a:r>
              <a:rPr lang="en-US" sz="6000" dirty="0"/>
              <a:t> </a:t>
            </a:r>
            <a:r>
              <a:rPr lang="en-US" sz="6000" dirty="0" err="1"/>
              <a:t>khai</a:t>
            </a:r>
            <a:r>
              <a:rPr lang="en-US" sz="6000" dirty="0"/>
              <a:t> Multi-Region ECS Cluster </a:t>
            </a:r>
            <a:r>
              <a:rPr lang="en-US" sz="6000" dirty="0" err="1"/>
              <a:t>với</a:t>
            </a:r>
            <a:r>
              <a:rPr lang="en-US" sz="6000" dirty="0"/>
              <a:t> Blue-Green Deployment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4" y="4672738"/>
            <a:ext cx="6181810" cy="1728061"/>
          </a:xfrm>
        </p:spPr>
        <p:txBody>
          <a:bodyPr>
            <a:normAutofit fontScale="77500" lnSpcReduction="20000"/>
          </a:bodyPr>
          <a:lstStyle/>
          <a:p>
            <a:r>
              <a:rPr lang="en-US" dirty="0"/>
              <a:t>Sinh </a:t>
            </a:r>
            <a:r>
              <a:rPr lang="en-US" dirty="0" err="1"/>
              <a:t>viên</a:t>
            </a:r>
            <a:r>
              <a:rPr lang="en-US" dirty="0"/>
              <a:t>: Đặng Văn Kiên</a:t>
            </a:r>
          </a:p>
          <a:p>
            <a:r>
              <a:rPr lang="en-US" dirty="0"/>
              <a:t>MSSV       :</a:t>
            </a:r>
            <a:r>
              <a:rPr lang="en-US" sz="2500" dirty="0"/>
              <a:t>2180600712</a:t>
            </a:r>
          </a:p>
          <a:p>
            <a:r>
              <a:rPr lang="en-US" dirty="0"/>
              <a:t>Mentor   :Văn Hoàng Kha</a:t>
            </a:r>
          </a:p>
          <a:p>
            <a:r>
              <a:rPr lang="en-US" dirty="0" err="1"/>
              <a:t>Thời</a:t>
            </a:r>
            <a:r>
              <a:rPr lang="en-US" dirty="0"/>
              <a:t> </a:t>
            </a:r>
            <a:r>
              <a:rPr lang="en-US" dirty="0" err="1"/>
              <a:t>gian</a:t>
            </a:r>
            <a:r>
              <a:rPr lang="en-US" dirty="0"/>
              <a:t>: 01/07/2025 – 10/08/2025</a:t>
            </a: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B845F4-4707-0495-3D77-D35979849DED}"/>
              </a:ext>
            </a:extLst>
          </p:cNvPr>
          <p:cNvSpPr>
            <a:spLocks noGrp="1"/>
          </p:cNvSpPr>
          <p:nvPr>
            <p:ph type="title"/>
          </p:nvPr>
        </p:nvSpPr>
        <p:spPr>
          <a:xfrm>
            <a:off x="2409767" y="489803"/>
            <a:ext cx="7372465" cy="1450757"/>
          </a:xfrm>
        </p:spPr>
        <p:txBody>
          <a:bodyPr/>
          <a:lstStyle/>
          <a:p>
            <a:r>
              <a:rPr lang="en-US" dirty="0"/>
              <a:t>Timeline</a:t>
            </a:r>
            <a:r>
              <a:rPr lang="en-US" b="1" dirty="0"/>
              <a:t> </a:t>
            </a:r>
            <a:r>
              <a:rPr lang="en-US" dirty="0"/>
              <a:t>&amp;</a:t>
            </a:r>
            <a:r>
              <a:rPr lang="en-US" b="1" dirty="0"/>
              <a:t> </a:t>
            </a:r>
            <a:r>
              <a:rPr lang="en-US" dirty="0"/>
              <a:t>Milestones</a:t>
            </a:r>
            <a:br>
              <a:rPr lang="en-US" b="1" dirty="0"/>
            </a:br>
            <a:endParaRPr lang="en-US" dirty="0"/>
          </a:p>
        </p:txBody>
      </p:sp>
      <p:graphicFrame>
        <p:nvGraphicFramePr>
          <p:cNvPr id="6" name="Table 5">
            <a:extLst>
              <a:ext uri="{FF2B5EF4-FFF2-40B4-BE49-F238E27FC236}">
                <a16:creationId xmlns:a16="http://schemas.microsoft.com/office/drawing/2014/main" id="{AAEC9502-848B-E2D6-5209-EB3D276F7558}"/>
              </a:ext>
            </a:extLst>
          </p:cNvPr>
          <p:cNvGraphicFramePr>
            <a:graphicFrameLocks noGrp="1"/>
          </p:cNvGraphicFramePr>
          <p:nvPr>
            <p:extLst>
              <p:ext uri="{D42A27DB-BD31-4B8C-83A1-F6EECF244321}">
                <p14:modId xmlns:p14="http://schemas.microsoft.com/office/powerpoint/2010/main" val="4242627132"/>
              </p:ext>
            </p:extLst>
          </p:nvPr>
        </p:nvGraphicFramePr>
        <p:xfrm>
          <a:off x="1477819" y="2014451"/>
          <a:ext cx="9541164" cy="3908032"/>
        </p:xfrm>
        <a:graphic>
          <a:graphicData uri="http://schemas.openxmlformats.org/drawingml/2006/table">
            <a:tbl>
              <a:tblPr firstRow="1" bandRow="1">
                <a:tableStyleId>{5C22544A-7EE6-4342-B048-85BDC9FD1C3A}</a:tableStyleId>
              </a:tblPr>
              <a:tblGrid>
                <a:gridCol w="3180388">
                  <a:extLst>
                    <a:ext uri="{9D8B030D-6E8A-4147-A177-3AD203B41FA5}">
                      <a16:colId xmlns:a16="http://schemas.microsoft.com/office/drawing/2014/main" val="3497775252"/>
                    </a:ext>
                  </a:extLst>
                </a:gridCol>
                <a:gridCol w="3180388">
                  <a:extLst>
                    <a:ext uri="{9D8B030D-6E8A-4147-A177-3AD203B41FA5}">
                      <a16:colId xmlns:a16="http://schemas.microsoft.com/office/drawing/2014/main" val="2372594462"/>
                    </a:ext>
                  </a:extLst>
                </a:gridCol>
                <a:gridCol w="3180388">
                  <a:extLst>
                    <a:ext uri="{9D8B030D-6E8A-4147-A177-3AD203B41FA5}">
                      <a16:colId xmlns:a16="http://schemas.microsoft.com/office/drawing/2014/main" val="69596926"/>
                    </a:ext>
                  </a:extLst>
                </a:gridCol>
              </a:tblGrid>
              <a:tr h="370840">
                <a:tc>
                  <a:txBody>
                    <a:bodyPr/>
                    <a:lstStyle/>
                    <a:p>
                      <a:pPr algn="ctr"/>
                      <a:r>
                        <a:rPr lang="en-US" sz="1400"/>
                        <a:t>Tuần</a:t>
                      </a:r>
                    </a:p>
                  </a:txBody>
                  <a:tcPr marL="56131" marR="56131" marT="28066" marB="28066" anchor="ctr"/>
                </a:tc>
                <a:tc>
                  <a:txBody>
                    <a:bodyPr/>
                    <a:lstStyle/>
                    <a:p>
                      <a:pPr algn="ctr"/>
                      <a:r>
                        <a:rPr lang="en-US" sz="1400" dirty="0" err="1"/>
                        <a:t>Mốc</a:t>
                      </a:r>
                      <a:r>
                        <a:rPr lang="en-US" sz="1400" dirty="0"/>
                        <a:t> </a:t>
                      </a:r>
                      <a:r>
                        <a:rPr lang="en-US" sz="1400" dirty="0" err="1"/>
                        <a:t>triển</a:t>
                      </a:r>
                      <a:r>
                        <a:rPr lang="en-US" sz="1400" dirty="0"/>
                        <a:t> </a:t>
                      </a:r>
                      <a:r>
                        <a:rPr lang="en-US" sz="1400" dirty="0" err="1"/>
                        <a:t>khai</a:t>
                      </a:r>
                      <a:endParaRPr lang="en-US" sz="1400" dirty="0"/>
                    </a:p>
                  </a:txBody>
                  <a:tcPr marL="56131" marR="56131" marT="28066" marB="28066" anchor="ctr"/>
                </a:tc>
                <a:tc>
                  <a:txBody>
                    <a:bodyPr/>
                    <a:lstStyle/>
                    <a:p>
                      <a:pPr algn="ctr"/>
                      <a:r>
                        <a:rPr lang="en-US" sz="1400" dirty="0" err="1"/>
                        <a:t>Kết</a:t>
                      </a:r>
                      <a:r>
                        <a:rPr lang="en-US" sz="1400" dirty="0"/>
                        <a:t> </a:t>
                      </a:r>
                      <a:r>
                        <a:rPr lang="en-US" sz="1400" dirty="0" err="1"/>
                        <a:t>quả</a:t>
                      </a:r>
                      <a:r>
                        <a:rPr lang="en-US" sz="1400" dirty="0"/>
                        <a:t> </a:t>
                      </a:r>
                    </a:p>
                  </a:txBody>
                  <a:tcPr marL="56131" marR="56131" marT="28066" marB="28066" anchor="ctr"/>
                </a:tc>
                <a:extLst>
                  <a:ext uri="{0D108BD9-81ED-4DB2-BD59-A6C34878D82A}">
                    <a16:rowId xmlns:a16="http://schemas.microsoft.com/office/drawing/2014/main" val="986882857"/>
                  </a:ext>
                </a:extLst>
              </a:tr>
              <a:tr h="370840">
                <a:tc>
                  <a:txBody>
                    <a:bodyPr/>
                    <a:lstStyle/>
                    <a:p>
                      <a:pPr algn="ctr"/>
                      <a:r>
                        <a:rPr lang="en-US" sz="1400" b="0">
                          <a:latin typeface="Tahoma" panose="020B0604030504040204" pitchFamily="34" charset="0"/>
                          <a:ea typeface="Tahoma" panose="020B0604030504040204" pitchFamily="34" charset="0"/>
                          <a:cs typeface="Tahoma" panose="020B0604030504040204" pitchFamily="34" charset="0"/>
                        </a:rPr>
                        <a:t>Tuần 1(01–07/07)</a:t>
                      </a:r>
                    </a:p>
                  </a:txBody>
                  <a:tcPr marL="56131" marR="56131" marT="28066" marB="28066" anchor="ctr"/>
                </a:tc>
                <a:tc>
                  <a:txBody>
                    <a:bodyPr/>
                    <a:lstStyle/>
                    <a:p>
                      <a:pPr algn="ctr"/>
                      <a:r>
                        <a:rPr lang="vi-VN" sz="1400" b="0">
                          <a:latin typeface="Tahoma" panose="020B0604030504040204" pitchFamily="34" charset="0"/>
                          <a:ea typeface="Tahoma" panose="020B0604030504040204" pitchFamily="34" charset="0"/>
                          <a:cs typeface="Tahoma" panose="020B0604030504040204" pitchFamily="34" charset="0"/>
                        </a:rPr>
                        <a:t>Nghiên cứu kiến trúc ECS Multi-Region + Blue-GreenChuẩn bị môi trường AWS (VPC, IAM, ECR)</a:t>
                      </a:r>
                    </a:p>
                  </a:txBody>
                  <a:tcPr marL="56131" marR="56131" marT="28066" marB="28066" anchor="ctr"/>
                </a:tc>
                <a:tc>
                  <a:txBody>
                    <a:bodyPr/>
                    <a:lstStyle/>
                    <a:p>
                      <a:pPr algn="ctr"/>
                      <a:r>
                        <a:rPr lang="vi-VN" sz="1400" b="0" dirty="0">
                          <a:latin typeface="Tahoma" panose="020B0604030504040204" pitchFamily="34" charset="0"/>
                          <a:ea typeface="Tahoma" panose="020B0604030504040204" pitchFamily="34" charset="0"/>
                          <a:cs typeface="Tahoma" panose="020B0604030504040204" pitchFamily="34" charset="0"/>
                        </a:rPr>
                        <a:t>Hoàn thành sơ đồ kiến trúc và môi trường AWS sẵn sàng</a:t>
                      </a:r>
                    </a:p>
                  </a:txBody>
                  <a:tcPr marL="56131" marR="56131" marT="28066" marB="28066" anchor="ctr"/>
                </a:tc>
                <a:extLst>
                  <a:ext uri="{0D108BD9-81ED-4DB2-BD59-A6C34878D82A}">
                    <a16:rowId xmlns:a16="http://schemas.microsoft.com/office/drawing/2014/main" val="2734984699"/>
                  </a:ext>
                </a:extLst>
              </a:tr>
              <a:tr h="370840">
                <a:tc>
                  <a:txBody>
                    <a:bodyPr/>
                    <a:lstStyle/>
                    <a:p>
                      <a:pPr algn="ctr"/>
                      <a:r>
                        <a:rPr lang="en-US" sz="1400" b="0" dirty="0">
                          <a:latin typeface="Tahoma" panose="020B0604030504040204" pitchFamily="34" charset="0"/>
                          <a:ea typeface="Tahoma" panose="020B0604030504040204" pitchFamily="34" charset="0"/>
                          <a:cs typeface="Tahoma" panose="020B0604030504040204" pitchFamily="34" charset="0"/>
                        </a:rPr>
                        <a:t>Tuần 2(08–14/07)</a:t>
                      </a:r>
                    </a:p>
                  </a:txBody>
                  <a:tcPr marL="56131" marR="56131" marT="28066" marB="28066" anchor="ctr"/>
                </a:tc>
                <a:tc>
                  <a:txBody>
                    <a:bodyPr/>
                    <a:lstStyle/>
                    <a:p>
                      <a:pPr algn="ctr"/>
                      <a:r>
                        <a:rPr lang="en-US" sz="1400" b="0" dirty="0" err="1">
                          <a:latin typeface="Tahoma" panose="020B0604030504040204" pitchFamily="34" charset="0"/>
                          <a:ea typeface="Tahoma" panose="020B0604030504040204" pitchFamily="34" charset="0"/>
                          <a:cs typeface="Tahoma" panose="020B0604030504040204" pitchFamily="34" charset="0"/>
                        </a:rPr>
                        <a:t>Dockerize</a:t>
                      </a:r>
                      <a:r>
                        <a:rPr lang="en-US" sz="1400" b="0" dirty="0">
                          <a:latin typeface="Tahoma" panose="020B0604030504040204" pitchFamily="34" charset="0"/>
                          <a:ea typeface="Tahoma" panose="020B0604030504040204" pitchFamily="34" charset="0"/>
                          <a:cs typeface="Tahoma" panose="020B0604030504040204" pitchFamily="34" charset="0"/>
                        </a:rPr>
                        <a:t> app </a:t>
                      </a:r>
                      <a:r>
                        <a:rPr lang="en-US" sz="1400" b="0" dirty="0" err="1">
                          <a:latin typeface="Tahoma" panose="020B0604030504040204" pitchFamily="34" charset="0"/>
                          <a:ea typeface="Tahoma" panose="020B0604030504040204" pitchFamily="34" charset="0"/>
                          <a:cs typeface="Tahoma" panose="020B0604030504040204" pitchFamily="34" charset="0"/>
                        </a:rPr>
                        <a:t>mẫu</a:t>
                      </a:r>
                      <a:r>
                        <a:rPr lang="en-US" sz="1400" b="0" dirty="0">
                          <a:latin typeface="Tahoma" panose="020B0604030504040204" pitchFamily="34" charset="0"/>
                          <a:ea typeface="Tahoma" panose="020B0604030504040204" pitchFamily="34" charset="0"/>
                          <a:cs typeface="Tahoma" panose="020B0604030504040204" pitchFamily="34" charset="0"/>
                        </a:rPr>
                        <a:t>, Push image lên </a:t>
                      </a:r>
                      <a:r>
                        <a:rPr lang="en-US" sz="1400" b="0" dirty="0" err="1">
                          <a:latin typeface="Tahoma" panose="020B0604030504040204" pitchFamily="34" charset="0"/>
                          <a:ea typeface="Tahoma" panose="020B0604030504040204" pitchFamily="34" charset="0"/>
                          <a:cs typeface="Tahoma" panose="020B0604030504040204" pitchFamily="34" charset="0"/>
                        </a:rPr>
                        <a:t>ECRTạo</a:t>
                      </a:r>
                      <a:r>
                        <a:rPr lang="en-US" sz="1400" b="0" dirty="0">
                          <a:latin typeface="Tahoma" panose="020B0604030504040204" pitchFamily="34" charset="0"/>
                          <a:ea typeface="Tahoma" panose="020B0604030504040204" pitchFamily="34" charset="0"/>
                          <a:cs typeface="Tahoma" panose="020B0604030504040204" pitchFamily="34" charset="0"/>
                        </a:rPr>
                        <a:t> ECS Cluster Singapore + ALB</a:t>
                      </a:r>
                    </a:p>
                  </a:txBody>
                  <a:tcPr marL="56131" marR="56131" marT="28066" marB="28066" anchor="ctr"/>
                </a:tc>
                <a:tc>
                  <a:txBody>
                    <a:bodyPr/>
                    <a:lstStyle/>
                    <a:p>
                      <a:pPr algn="ctr"/>
                      <a:r>
                        <a:rPr lang="en-US" sz="1400" b="0" dirty="0">
                          <a:latin typeface="Tahoma" panose="020B0604030504040204" pitchFamily="34" charset="0"/>
                          <a:ea typeface="Tahoma" panose="020B0604030504040204" pitchFamily="34" charset="0"/>
                          <a:cs typeface="Tahoma" panose="020B0604030504040204" pitchFamily="34" charset="0"/>
                        </a:rPr>
                        <a:t>ECS Singapore </a:t>
                      </a:r>
                      <a:r>
                        <a:rPr lang="en-US" sz="1400" b="0" dirty="0" err="1">
                          <a:latin typeface="Tahoma" panose="020B0604030504040204" pitchFamily="34" charset="0"/>
                          <a:ea typeface="Tahoma" panose="020B0604030504040204" pitchFamily="34" charset="0"/>
                          <a:cs typeface="Tahoma" panose="020B0604030504040204" pitchFamily="34" charset="0"/>
                        </a:rPr>
                        <a:t>hoạt</a:t>
                      </a:r>
                      <a:r>
                        <a:rPr lang="en-US" sz="1400" b="0" dirty="0">
                          <a:latin typeface="Tahoma" panose="020B0604030504040204" pitchFamily="34" charset="0"/>
                          <a:ea typeface="Tahoma" panose="020B0604030504040204" pitchFamily="34" charset="0"/>
                          <a:cs typeface="Tahoma" panose="020B0604030504040204" pitchFamily="34" charset="0"/>
                        </a:rPr>
                        <a:t> </a:t>
                      </a:r>
                      <a:r>
                        <a:rPr lang="en-US" sz="1400" b="0" dirty="0" err="1">
                          <a:latin typeface="Tahoma" panose="020B0604030504040204" pitchFamily="34" charset="0"/>
                          <a:ea typeface="Tahoma" panose="020B0604030504040204" pitchFamily="34" charset="0"/>
                          <a:cs typeface="Tahoma" panose="020B0604030504040204" pitchFamily="34" charset="0"/>
                        </a:rPr>
                        <a:t>động</a:t>
                      </a:r>
                      <a:r>
                        <a:rPr lang="en-US" sz="1400" b="0" dirty="0">
                          <a:latin typeface="Tahoma" panose="020B0604030504040204" pitchFamily="34" charset="0"/>
                          <a:ea typeface="Tahoma" panose="020B0604030504040204" pitchFamily="34" charset="0"/>
                          <a:cs typeface="Tahoma" panose="020B0604030504040204" pitchFamily="34" charset="0"/>
                        </a:rPr>
                        <a:t>, app Blue </a:t>
                      </a:r>
                      <a:r>
                        <a:rPr lang="en-US" sz="1400" b="0" dirty="0" err="1">
                          <a:latin typeface="Tahoma" panose="020B0604030504040204" pitchFamily="34" charset="0"/>
                          <a:ea typeface="Tahoma" panose="020B0604030504040204" pitchFamily="34" charset="0"/>
                          <a:cs typeface="Tahoma" panose="020B0604030504040204" pitchFamily="34" charset="0"/>
                        </a:rPr>
                        <a:t>triển</a:t>
                      </a:r>
                      <a:r>
                        <a:rPr lang="en-US" sz="1400" b="0" dirty="0">
                          <a:latin typeface="Tahoma" panose="020B0604030504040204" pitchFamily="34" charset="0"/>
                          <a:ea typeface="Tahoma" panose="020B0604030504040204" pitchFamily="34" charset="0"/>
                          <a:cs typeface="Tahoma" panose="020B0604030504040204" pitchFamily="34" charset="0"/>
                        </a:rPr>
                        <a:t> </a:t>
                      </a:r>
                      <a:r>
                        <a:rPr lang="en-US" sz="1400" b="0" dirty="0" err="1">
                          <a:latin typeface="Tahoma" panose="020B0604030504040204" pitchFamily="34" charset="0"/>
                          <a:ea typeface="Tahoma" panose="020B0604030504040204" pitchFamily="34" charset="0"/>
                          <a:cs typeface="Tahoma" panose="020B0604030504040204" pitchFamily="34" charset="0"/>
                        </a:rPr>
                        <a:t>khai</a:t>
                      </a:r>
                      <a:r>
                        <a:rPr lang="en-US" sz="1400" b="0" dirty="0">
                          <a:latin typeface="Tahoma" panose="020B0604030504040204" pitchFamily="34" charset="0"/>
                          <a:ea typeface="Tahoma" panose="020B0604030504040204" pitchFamily="34" charset="0"/>
                          <a:cs typeface="Tahoma" panose="020B0604030504040204" pitchFamily="34" charset="0"/>
                        </a:rPr>
                        <a:t> </a:t>
                      </a:r>
                      <a:r>
                        <a:rPr lang="en-US" sz="1400" b="0" dirty="0" err="1">
                          <a:latin typeface="Tahoma" panose="020B0604030504040204" pitchFamily="34" charset="0"/>
                          <a:ea typeface="Tahoma" panose="020B0604030504040204" pitchFamily="34" charset="0"/>
                          <a:cs typeface="Tahoma" panose="020B0604030504040204" pitchFamily="34" charset="0"/>
                        </a:rPr>
                        <a:t>thành</a:t>
                      </a:r>
                      <a:r>
                        <a:rPr lang="en-US" sz="1400" b="0" dirty="0">
                          <a:latin typeface="Tahoma" panose="020B0604030504040204" pitchFamily="34" charset="0"/>
                          <a:ea typeface="Tahoma" panose="020B0604030504040204" pitchFamily="34" charset="0"/>
                          <a:cs typeface="Tahoma" panose="020B0604030504040204" pitchFamily="34" charset="0"/>
                        </a:rPr>
                        <a:t> </a:t>
                      </a:r>
                      <a:r>
                        <a:rPr lang="en-US" sz="1400" b="0" dirty="0" err="1">
                          <a:latin typeface="Tahoma" panose="020B0604030504040204" pitchFamily="34" charset="0"/>
                          <a:ea typeface="Tahoma" panose="020B0604030504040204" pitchFamily="34" charset="0"/>
                          <a:cs typeface="Tahoma" panose="020B0604030504040204" pitchFamily="34" charset="0"/>
                        </a:rPr>
                        <a:t>công</a:t>
                      </a:r>
                      <a:endParaRPr lang="en-US" sz="1400" b="0" dirty="0">
                        <a:latin typeface="Tahoma" panose="020B0604030504040204" pitchFamily="34" charset="0"/>
                        <a:ea typeface="Tahoma" panose="020B0604030504040204" pitchFamily="34" charset="0"/>
                        <a:cs typeface="Tahoma" panose="020B0604030504040204" pitchFamily="34" charset="0"/>
                      </a:endParaRPr>
                    </a:p>
                  </a:txBody>
                  <a:tcPr marL="56131" marR="56131" marT="28066" marB="28066" anchor="ctr"/>
                </a:tc>
                <a:extLst>
                  <a:ext uri="{0D108BD9-81ED-4DB2-BD59-A6C34878D82A}">
                    <a16:rowId xmlns:a16="http://schemas.microsoft.com/office/drawing/2014/main" val="2367199213"/>
                  </a:ext>
                </a:extLst>
              </a:tr>
              <a:tr h="370840">
                <a:tc>
                  <a:txBody>
                    <a:bodyPr/>
                    <a:lstStyle/>
                    <a:p>
                      <a:pPr algn="ctr"/>
                      <a:r>
                        <a:rPr lang="en-US" sz="1400" b="0">
                          <a:latin typeface="Tahoma" panose="020B0604030504040204" pitchFamily="34" charset="0"/>
                          <a:ea typeface="Tahoma" panose="020B0604030504040204" pitchFamily="34" charset="0"/>
                          <a:cs typeface="Tahoma" panose="020B0604030504040204" pitchFamily="34" charset="0"/>
                        </a:rPr>
                        <a:t>Tuần 3(15–21/07)</a:t>
                      </a:r>
                    </a:p>
                  </a:txBody>
                  <a:tcPr marL="56131" marR="56131" marT="28066" marB="28066" anchor="ctr"/>
                </a:tc>
                <a:tc>
                  <a:txBody>
                    <a:bodyPr/>
                    <a:lstStyle/>
                    <a:p>
                      <a:pPr algn="ctr"/>
                      <a:r>
                        <a:rPr lang="en-US" sz="1400" b="0">
                          <a:latin typeface="Tahoma" panose="020B0604030504040204" pitchFamily="34" charset="0"/>
                          <a:ea typeface="Tahoma" panose="020B0604030504040204" pitchFamily="34" charset="0"/>
                          <a:cs typeface="Tahoma" panose="020B0604030504040204" pitchFamily="34" charset="0"/>
                        </a:rPr>
                        <a:t>Tạo Tokyo Cluster + thiết lập Blue-GreenThử nghiệm triển khai và chuyển đổi routing ALB</a:t>
                      </a:r>
                    </a:p>
                  </a:txBody>
                  <a:tcPr marL="56131" marR="56131" marT="28066" marB="28066" anchor="ctr"/>
                </a:tc>
                <a:tc>
                  <a:txBody>
                    <a:bodyPr/>
                    <a:lstStyle/>
                    <a:p>
                      <a:pPr algn="ctr"/>
                      <a:r>
                        <a:rPr lang="en-US" sz="1400" b="0" dirty="0" err="1">
                          <a:latin typeface="Tahoma" panose="020B0604030504040204" pitchFamily="34" charset="0"/>
                          <a:ea typeface="Tahoma" panose="020B0604030504040204" pitchFamily="34" charset="0"/>
                          <a:cs typeface="Tahoma" panose="020B0604030504040204" pitchFamily="34" charset="0"/>
                        </a:rPr>
                        <a:t>Đang</a:t>
                      </a:r>
                      <a:r>
                        <a:rPr lang="en-US" sz="1400" b="0" dirty="0">
                          <a:latin typeface="Tahoma" panose="020B0604030504040204" pitchFamily="34" charset="0"/>
                          <a:ea typeface="Tahoma" panose="020B0604030504040204" pitchFamily="34" charset="0"/>
                          <a:cs typeface="Tahoma" panose="020B0604030504040204" pitchFamily="34" charset="0"/>
                        </a:rPr>
                        <a:t> </a:t>
                      </a:r>
                      <a:r>
                        <a:rPr lang="en-US" sz="1400" b="0" dirty="0" err="1">
                          <a:latin typeface="Tahoma" panose="020B0604030504040204" pitchFamily="34" charset="0"/>
                          <a:ea typeface="Tahoma" panose="020B0604030504040204" pitchFamily="34" charset="0"/>
                          <a:cs typeface="Tahoma" panose="020B0604030504040204" pitchFamily="34" charset="0"/>
                        </a:rPr>
                        <a:t>tạo</a:t>
                      </a:r>
                      <a:r>
                        <a:rPr lang="en-US" sz="1400" b="0" dirty="0">
                          <a:latin typeface="Tahoma" panose="020B0604030504040204" pitchFamily="34" charset="0"/>
                          <a:ea typeface="Tahoma" panose="020B0604030504040204" pitchFamily="34" charset="0"/>
                          <a:cs typeface="Tahoma" panose="020B0604030504040204" pitchFamily="34" charset="0"/>
                        </a:rPr>
                        <a:t> </a:t>
                      </a:r>
                      <a:r>
                        <a:rPr lang="en-US" sz="1400" b="0" dirty="0" err="1">
                          <a:latin typeface="Tahoma" panose="020B0604030504040204" pitchFamily="34" charset="0"/>
                          <a:ea typeface="Tahoma" panose="020B0604030504040204" pitchFamily="34" charset="0"/>
                          <a:cs typeface="Tahoma" panose="020B0604030504040204" pitchFamily="34" charset="0"/>
                        </a:rPr>
                        <a:t>regon</a:t>
                      </a:r>
                      <a:r>
                        <a:rPr lang="en-US" sz="1400" b="0" dirty="0">
                          <a:latin typeface="Tahoma" panose="020B0604030504040204" pitchFamily="34" charset="0"/>
                          <a:ea typeface="Tahoma" panose="020B0604030504040204" pitchFamily="34" charset="0"/>
                          <a:cs typeface="Tahoma" panose="020B0604030504040204" pitchFamily="34" charset="0"/>
                        </a:rPr>
                        <a:t> </a:t>
                      </a:r>
                      <a:r>
                        <a:rPr lang="en-US" sz="1400" b="0" dirty="0" err="1">
                          <a:latin typeface="Tahoma" panose="020B0604030504040204" pitchFamily="34" charset="0"/>
                          <a:ea typeface="Tahoma" panose="020B0604030504040204" pitchFamily="34" charset="0"/>
                          <a:cs typeface="Tahoma" panose="020B0604030504040204" pitchFamily="34" charset="0"/>
                        </a:rPr>
                        <a:t>tokyo</a:t>
                      </a:r>
                      <a:endParaRPr lang="en-US" sz="1400" b="0" dirty="0">
                        <a:latin typeface="Tahoma" panose="020B0604030504040204" pitchFamily="34" charset="0"/>
                        <a:ea typeface="Tahoma" panose="020B0604030504040204" pitchFamily="34" charset="0"/>
                        <a:cs typeface="Tahoma" panose="020B0604030504040204" pitchFamily="34" charset="0"/>
                      </a:endParaRPr>
                    </a:p>
                  </a:txBody>
                  <a:tcPr marL="56131" marR="56131" marT="28066" marB="28066" anchor="ctr"/>
                </a:tc>
                <a:extLst>
                  <a:ext uri="{0D108BD9-81ED-4DB2-BD59-A6C34878D82A}">
                    <a16:rowId xmlns:a16="http://schemas.microsoft.com/office/drawing/2014/main" val="1760230328"/>
                  </a:ext>
                </a:extLst>
              </a:tr>
              <a:tr h="370840">
                <a:tc>
                  <a:txBody>
                    <a:bodyPr/>
                    <a:lstStyle/>
                    <a:p>
                      <a:pPr algn="ctr"/>
                      <a:r>
                        <a:rPr lang="en-US" sz="1400" b="0">
                          <a:latin typeface="Tahoma" panose="020B0604030504040204" pitchFamily="34" charset="0"/>
                          <a:ea typeface="Tahoma" panose="020B0604030504040204" pitchFamily="34" charset="0"/>
                          <a:cs typeface="Tahoma" panose="020B0604030504040204" pitchFamily="34" charset="0"/>
                        </a:rPr>
                        <a:t>Tuần 4(22–28/07)</a:t>
                      </a:r>
                    </a:p>
                  </a:txBody>
                  <a:tcPr marL="56131" marR="56131" marT="28066" marB="28066" anchor="ctr"/>
                </a:tc>
                <a:tc>
                  <a:txBody>
                    <a:bodyPr/>
                    <a:lstStyle/>
                    <a:p>
                      <a:pPr algn="ctr"/>
                      <a:r>
                        <a:rPr lang="en-US" sz="1400" b="0">
                          <a:latin typeface="Tahoma" panose="020B0604030504040204" pitchFamily="34" charset="0"/>
                          <a:ea typeface="Tahoma" panose="020B0604030504040204" pitchFamily="34" charset="0"/>
                          <a:cs typeface="Tahoma" panose="020B0604030504040204" pitchFamily="34" charset="0"/>
                        </a:rPr>
                        <a:t>Cấu hình Route 53 Health Check + Failover DNSGiả lập lỗi và kiểm thử chuyển vùng tự động</a:t>
                      </a:r>
                    </a:p>
                  </a:txBody>
                  <a:tcPr marL="56131" marR="56131" marT="28066" marB="28066" anchor="ctr"/>
                </a:tc>
                <a:tc>
                  <a:txBody>
                    <a:bodyPr/>
                    <a:lstStyle/>
                    <a:p>
                      <a:pPr algn="ctr"/>
                      <a:r>
                        <a:rPr lang="en-US" sz="1400" b="0" dirty="0" err="1">
                          <a:latin typeface="Tahoma" panose="020B0604030504040204" pitchFamily="34" charset="0"/>
                          <a:ea typeface="Tahoma" panose="020B0604030504040204" pitchFamily="34" charset="0"/>
                          <a:cs typeface="Tahoma" panose="020B0604030504040204" pitchFamily="34" charset="0"/>
                        </a:rPr>
                        <a:t>Đang</a:t>
                      </a:r>
                      <a:r>
                        <a:rPr lang="en-US" sz="1400" b="0" dirty="0">
                          <a:latin typeface="Tahoma" panose="020B0604030504040204" pitchFamily="34" charset="0"/>
                          <a:ea typeface="Tahoma" panose="020B0604030504040204" pitchFamily="34" charset="0"/>
                          <a:cs typeface="Tahoma" panose="020B0604030504040204" pitchFamily="34" charset="0"/>
                        </a:rPr>
                        <a:t> </a:t>
                      </a:r>
                      <a:r>
                        <a:rPr lang="en-US" sz="1400" b="0" dirty="0" err="1">
                          <a:latin typeface="Tahoma" panose="020B0604030504040204" pitchFamily="34" charset="0"/>
                          <a:ea typeface="Tahoma" panose="020B0604030504040204" pitchFamily="34" charset="0"/>
                          <a:cs typeface="Tahoma" panose="020B0604030504040204" pitchFamily="34" charset="0"/>
                        </a:rPr>
                        <a:t>thực</a:t>
                      </a:r>
                      <a:r>
                        <a:rPr lang="en-US" sz="1400" b="0" dirty="0">
                          <a:latin typeface="Tahoma" panose="020B0604030504040204" pitchFamily="34" charset="0"/>
                          <a:ea typeface="Tahoma" panose="020B0604030504040204" pitchFamily="34" charset="0"/>
                          <a:cs typeface="Tahoma" panose="020B0604030504040204" pitchFamily="34" charset="0"/>
                        </a:rPr>
                        <a:t> </a:t>
                      </a:r>
                      <a:r>
                        <a:rPr lang="en-US" sz="1400" b="0" dirty="0" err="1">
                          <a:latin typeface="Tahoma" panose="020B0604030504040204" pitchFamily="34" charset="0"/>
                          <a:ea typeface="Tahoma" panose="020B0604030504040204" pitchFamily="34" charset="0"/>
                          <a:cs typeface="Tahoma" panose="020B0604030504040204" pitchFamily="34" charset="0"/>
                        </a:rPr>
                        <a:t>hiện</a:t>
                      </a:r>
                      <a:endParaRPr lang="en-US" sz="1400" b="0" dirty="0">
                        <a:latin typeface="Tahoma" panose="020B0604030504040204" pitchFamily="34" charset="0"/>
                        <a:ea typeface="Tahoma" panose="020B0604030504040204" pitchFamily="34" charset="0"/>
                        <a:cs typeface="Tahoma" panose="020B0604030504040204" pitchFamily="34" charset="0"/>
                      </a:endParaRPr>
                    </a:p>
                  </a:txBody>
                  <a:tcPr marL="56131" marR="56131" marT="28066" marB="28066" anchor="ctr"/>
                </a:tc>
                <a:extLst>
                  <a:ext uri="{0D108BD9-81ED-4DB2-BD59-A6C34878D82A}">
                    <a16:rowId xmlns:a16="http://schemas.microsoft.com/office/drawing/2014/main" val="3061930978"/>
                  </a:ext>
                </a:extLst>
              </a:tr>
              <a:tr h="370840">
                <a:tc>
                  <a:txBody>
                    <a:bodyPr/>
                    <a:lstStyle/>
                    <a:p>
                      <a:pPr algn="ctr"/>
                      <a:r>
                        <a:rPr lang="en-US" sz="1400" b="0">
                          <a:latin typeface="Tahoma" panose="020B0604030504040204" pitchFamily="34" charset="0"/>
                          <a:ea typeface="Tahoma" panose="020B0604030504040204" pitchFamily="34" charset="0"/>
                          <a:cs typeface="Tahoma" panose="020B0604030504040204" pitchFamily="34" charset="0"/>
                        </a:rPr>
                        <a:t>Tuần 5(29–04/08)</a:t>
                      </a:r>
                    </a:p>
                  </a:txBody>
                  <a:tcPr marL="56131" marR="56131" marT="28066" marB="28066" anchor="ctr"/>
                </a:tc>
                <a:tc>
                  <a:txBody>
                    <a:bodyPr/>
                    <a:lstStyle/>
                    <a:p>
                      <a:pPr algn="ctr"/>
                      <a:r>
                        <a:rPr lang="en-US" sz="1400" b="0">
                          <a:latin typeface="Tahoma" panose="020B0604030504040204" pitchFamily="34" charset="0"/>
                          <a:ea typeface="Tahoma" panose="020B0604030504040204" pitchFamily="34" charset="0"/>
                          <a:cs typeface="Tahoma" panose="020B0604030504040204" pitchFamily="34" charset="0"/>
                        </a:rPr>
                        <a:t>Thiết lập CloudWatch + SNS cảnh báoViết báo cáo, demo nội bộ</a:t>
                      </a:r>
                    </a:p>
                  </a:txBody>
                  <a:tcPr marL="56131" marR="56131" marT="28066" marB="28066" anchor="ctr"/>
                </a:tc>
                <a:tc>
                  <a:txBody>
                    <a:bodyPr/>
                    <a:lstStyle/>
                    <a:p>
                      <a:pPr algn="ctr"/>
                      <a:r>
                        <a:rPr lang="en-US" sz="1400" b="0" dirty="0" err="1">
                          <a:latin typeface="Tahoma" panose="020B0604030504040204" pitchFamily="34" charset="0"/>
                          <a:ea typeface="Tahoma" panose="020B0604030504040204" pitchFamily="34" charset="0"/>
                          <a:cs typeface="Tahoma" panose="020B0604030504040204" pitchFamily="34" charset="0"/>
                        </a:rPr>
                        <a:t>Đang</a:t>
                      </a:r>
                      <a:r>
                        <a:rPr lang="en-US" sz="1400" b="0" dirty="0">
                          <a:latin typeface="Tahoma" panose="020B0604030504040204" pitchFamily="34" charset="0"/>
                          <a:ea typeface="Tahoma" panose="020B0604030504040204" pitchFamily="34" charset="0"/>
                          <a:cs typeface="Tahoma" panose="020B0604030504040204" pitchFamily="34" charset="0"/>
                        </a:rPr>
                        <a:t> </a:t>
                      </a:r>
                      <a:r>
                        <a:rPr lang="en-US" sz="1400" b="0" dirty="0" err="1">
                          <a:latin typeface="Tahoma" panose="020B0604030504040204" pitchFamily="34" charset="0"/>
                          <a:ea typeface="Tahoma" panose="020B0604030504040204" pitchFamily="34" charset="0"/>
                          <a:cs typeface="Tahoma" panose="020B0604030504040204" pitchFamily="34" charset="0"/>
                        </a:rPr>
                        <a:t>thực</a:t>
                      </a:r>
                      <a:r>
                        <a:rPr lang="en-US" sz="1400" b="0" dirty="0">
                          <a:latin typeface="Tahoma" panose="020B0604030504040204" pitchFamily="34" charset="0"/>
                          <a:ea typeface="Tahoma" panose="020B0604030504040204" pitchFamily="34" charset="0"/>
                          <a:cs typeface="Tahoma" panose="020B0604030504040204" pitchFamily="34" charset="0"/>
                        </a:rPr>
                        <a:t> </a:t>
                      </a:r>
                      <a:r>
                        <a:rPr lang="en-US" sz="1400" b="0" dirty="0" err="1">
                          <a:latin typeface="Tahoma" panose="020B0604030504040204" pitchFamily="34" charset="0"/>
                          <a:ea typeface="Tahoma" panose="020B0604030504040204" pitchFamily="34" charset="0"/>
                          <a:cs typeface="Tahoma" panose="020B0604030504040204" pitchFamily="34" charset="0"/>
                        </a:rPr>
                        <a:t>hiện</a:t>
                      </a:r>
                      <a:endParaRPr lang="en-US" sz="1400" b="0" dirty="0">
                        <a:latin typeface="Tahoma" panose="020B0604030504040204" pitchFamily="34" charset="0"/>
                        <a:ea typeface="Tahoma" panose="020B0604030504040204" pitchFamily="34" charset="0"/>
                        <a:cs typeface="Tahoma" panose="020B0604030504040204" pitchFamily="34" charset="0"/>
                      </a:endParaRPr>
                    </a:p>
                  </a:txBody>
                  <a:tcPr marL="56131" marR="56131" marT="28066" marB="28066" anchor="ctr"/>
                </a:tc>
                <a:extLst>
                  <a:ext uri="{0D108BD9-81ED-4DB2-BD59-A6C34878D82A}">
                    <a16:rowId xmlns:a16="http://schemas.microsoft.com/office/drawing/2014/main" val="3982909646"/>
                  </a:ext>
                </a:extLst>
              </a:tr>
              <a:tr h="0">
                <a:tc>
                  <a:txBody>
                    <a:bodyPr/>
                    <a:lstStyle/>
                    <a:p>
                      <a:pPr algn="ctr"/>
                      <a:r>
                        <a:rPr lang="en-US" sz="1400" b="0" dirty="0">
                          <a:latin typeface="Tahoma" panose="020B0604030504040204" pitchFamily="34" charset="0"/>
                          <a:ea typeface="Tahoma" panose="020B0604030504040204" pitchFamily="34" charset="0"/>
                          <a:cs typeface="Tahoma" panose="020B0604030504040204" pitchFamily="34" charset="0"/>
                        </a:rPr>
                        <a:t>Tuần 6(05–10/08)</a:t>
                      </a:r>
                    </a:p>
                  </a:txBody>
                  <a:tcPr marL="56131" marR="56131" marT="28066" marB="28066" anchor="ctr"/>
                </a:tc>
                <a:tc>
                  <a:txBody>
                    <a:bodyPr/>
                    <a:lstStyle/>
                    <a:p>
                      <a:pPr algn="ctr"/>
                      <a:r>
                        <a:rPr lang="en-US" sz="1400" b="0">
                          <a:latin typeface="Tahoma" panose="020B0604030504040204" pitchFamily="34" charset="0"/>
                          <a:ea typeface="Tahoma" panose="020B0604030504040204" pitchFamily="34" charset="0"/>
                          <a:cs typeface="Tahoma" panose="020B0604030504040204" pitchFamily="34" charset="0"/>
                        </a:rPr>
                        <a:t>Final proposal, kiểm thử lần cuối, gửi báo cáo + chuẩn bị demo trình bày</a:t>
                      </a:r>
                    </a:p>
                  </a:txBody>
                  <a:tcPr marL="56131" marR="56131" marT="28066" marB="28066" anchor="ctr"/>
                </a:tc>
                <a:tc>
                  <a:txBody>
                    <a:bodyPr/>
                    <a:lstStyle/>
                    <a:p>
                      <a:pPr algn="ctr"/>
                      <a:r>
                        <a:rPr lang="en-US" sz="1400" b="0" dirty="0">
                          <a:latin typeface="Tahoma" panose="020B0604030504040204" pitchFamily="34" charset="0"/>
                          <a:ea typeface="Tahoma" panose="020B0604030504040204" pitchFamily="34" charset="0"/>
                          <a:cs typeface="Tahoma" panose="020B0604030504040204" pitchFamily="34" charset="0"/>
                        </a:rPr>
                        <a:t>--</a:t>
                      </a:r>
                    </a:p>
                  </a:txBody>
                  <a:tcPr marL="56131" marR="56131" marT="28066" marB="28066" anchor="ctr"/>
                </a:tc>
                <a:extLst>
                  <a:ext uri="{0D108BD9-81ED-4DB2-BD59-A6C34878D82A}">
                    <a16:rowId xmlns:a16="http://schemas.microsoft.com/office/drawing/2014/main" val="1904170323"/>
                  </a:ext>
                </a:extLst>
              </a:tr>
            </a:tbl>
          </a:graphicData>
        </a:graphic>
      </p:graphicFrame>
      <p:sp>
        <p:nvSpPr>
          <p:cNvPr id="2" name="Cloud 1">
            <a:extLst>
              <a:ext uri="{FF2B5EF4-FFF2-40B4-BE49-F238E27FC236}">
                <a16:creationId xmlns:a16="http://schemas.microsoft.com/office/drawing/2014/main" id="{731298C4-CAE8-B89D-87E9-2DA196E90829}"/>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9</a:t>
            </a:r>
          </a:p>
        </p:txBody>
      </p:sp>
    </p:spTree>
    <p:extLst>
      <p:ext uri="{BB962C8B-B14F-4D97-AF65-F5344CB8AC3E}">
        <p14:creationId xmlns:p14="http://schemas.microsoft.com/office/powerpoint/2010/main" val="283657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6160E-18EB-4A88-DFE8-F366183F0908}"/>
              </a:ext>
            </a:extLst>
          </p:cNvPr>
          <p:cNvSpPr>
            <a:spLocks noGrp="1"/>
          </p:cNvSpPr>
          <p:nvPr>
            <p:ph type="title"/>
          </p:nvPr>
        </p:nvSpPr>
        <p:spPr>
          <a:xfrm>
            <a:off x="5194531" y="558597"/>
            <a:ext cx="2360814" cy="878378"/>
          </a:xfrm>
        </p:spPr>
        <p:txBody>
          <a:bodyPr/>
          <a:lstStyle/>
          <a:p>
            <a:r>
              <a:rPr lang="en-US" dirty="0"/>
              <a:t>PROOF</a:t>
            </a:r>
          </a:p>
        </p:txBody>
      </p:sp>
      <p:pic>
        <p:nvPicPr>
          <p:cNvPr id="5" name="Picture 4">
            <a:extLst>
              <a:ext uri="{FF2B5EF4-FFF2-40B4-BE49-F238E27FC236}">
                <a16:creationId xmlns:a16="http://schemas.microsoft.com/office/drawing/2014/main" id="{833D3871-3628-5D1F-B5C1-13B7016CDC1B}"/>
              </a:ext>
            </a:extLst>
          </p:cNvPr>
          <p:cNvPicPr>
            <a:picLocks noChangeAspect="1"/>
          </p:cNvPicPr>
          <p:nvPr/>
        </p:nvPicPr>
        <p:blipFill>
          <a:blip r:embed="rId2"/>
          <a:stretch>
            <a:fillRect/>
          </a:stretch>
        </p:blipFill>
        <p:spPr>
          <a:xfrm>
            <a:off x="541712" y="4042678"/>
            <a:ext cx="3005051" cy="1700972"/>
          </a:xfrm>
          <a:prstGeom prst="rect">
            <a:avLst/>
          </a:prstGeom>
        </p:spPr>
      </p:pic>
      <p:pic>
        <p:nvPicPr>
          <p:cNvPr id="6" name="Picture 5">
            <a:extLst>
              <a:ext uri="{FF2B5EF4-FFF2-40B4-BE49-F238E27FC236}">
                <a16:creationId xmlns:a16="http://schemas.microsoft.com/office/drawing/2014/main" id="{4A86E3BF-3E9D-59C2-972A-404BC3FA0DF8}"/>
              </a:ext>
            </a:extLst>
          </p:cNvPr>
          <p:cNvPicPr>
            <a:picLocks noChangeAspect="1"/>
          </p:cNvPicPr>
          <p:nvPr/>
        </p:nvPicPr>
        <p:blipFill>
          <a:blip r:embed="rId3"/>
          <a:stretch>
            <a:fillRect/>
          </a:stretch>
        </p:blipFill>
        <p:spPr>
          <a:xfrm>
            <a:off x="541713" y="1907668"/>
            <a:ext cx="3005050" cy="1659198"/>
          </a:xfrm>
          <a:prstGeom prst="rect">
            <a:avLst/>
          </a:prstGeom>
        </p:spPr>
      </p:pic>
      <p:pic>
        <p:nvPicPr>
          <p:cNvPr id="7" name="Picture 6">
            <a:extLst>
              <a:ext uri="{FF2B5EF4-FFF2-40B4-BE49-F238E27FC236}">
                <a16:creationId xmlns:a16="http://schemas.microsoft.com/office/drawing/2014/main" id="{460D1B31-0526-2B9A-A0E8-0729E40B02D9}"/>
              </a:ext>
            </a:extLst>
          </p:cNvPr>
          <p:cNvPicPr>
            <a:picLocks noChangeAspect="1"/>
          </p:cNvPicPr>
          <p:nvPr/>
        </p:nvPicPr>
        <p:blipFill>
          <a:blip r:embed="rId4"/>
          <a:stretch>
            <a:fillRect/>
          </a:stretch>
        </p:blipFill>
        <p:spPr>
          <a:xfrm>
            <a:off x="4288867" y="2387239"/>
            <a:ext cx="6389794" cy="3033786"/>
          </a:xfrm>
          <a:prstGeom prst="rect">
            <a:avLst/>
          </a:prstGeom>
        </p:spPr>
      </p:pic>
      <p:sp>
        <p:nvSpPr>
          <p:cNvPr id="8" name="TextBox 7">
            <a:extLst>
              <a:ext uri="{FF2B5EF4-FFF2-40B4-BE49-F238E27FC236}">
                <a16:creationId xmlns:a16="http://schemas.microsoft.com/office/drawing/2014/main" id="{1588837B-0C78-6EF4-192C-2368D3279D99}"/>
              </a:ext>
            </a:extLst>
          </p:cNvPr>
          <p:cNvSpPr txBox="1"/>
          <p:nvPr/>
        </p:nvSpPr>
        <p:spPr>
          <a:xfrm>
            <a:off x="138545" y="3620106"/>
            <a:ext cx="4004045" cy="369332"/>
          </a:xfrm>
          <a:prstGeom prst="rect">
            <a:avLst/>
          </a:prstGeom>
          <a:noFill/>
        </p:spPr>
        <p:txBody>
          <a:bodyPr wrap="none" rtlCol="0">
            <a:spAutoFit/>
          </a:bodyPr>
          <a:lstStyle/>
          <a:p>
            <a:r>
              <a:rPr lang="en-US" dirty="0"/>
              <a:t>Code web test </a:t>
            </a:r>
            <a:r>
              <a:rPr lang="en-US" dirty="0" err="1"/>
              <a:t>bằng</a:t>
            </a:r>
            <a:r>
              <a:rPr lang="en-US" dirty="0"/>
              <a:t> Node.js </a:t>
            </a:r>
            <a:r>
              <a:rPr lang="en-US" sz="1800" dirty="0" err="1">
                <a:effectLst/>
                <a:latin typeface="Times New Roman" panose="02020603050405020304" pitchFamily="18" charset="0"/>
                <a:ea typeface="Yu Gothic" panose="020B0400000000000000" pitchFamily="34" charset="-128"/>
              </a:rPr>
              <a:t>và</a:t>
            </a:r>
            <a:r>
              <a:rPr lang="en-US" sz="1800" dirty="0">
                <a:effectLst/>
                <a:latin typeface="Times New Roman" panose="02020603050405020304" pitchFamily="18" charset="0"/>
                <a:ea typeface="Yu Gothic" panose="020B0400000000000000" pitchFamily="34" charset="-128"/>
              </a:rPr>
              <a:t> Express</a:t>
            </a:r>
            <a:r>
              <a:rPr lang="en-US" dirty="0"/>
              <a:t> </a:t>
            </a:r>
          </a:p>
        </p:txBody>
      </p:sp>
      <p:sp>
        <p:nvSpPr>
          <p:cNvPr id="9" name="TextBox 8">
            <a:extLst>
              <a:ext uri="{FF2B5EF4-FFF2-40B4-BE49-F238E27FC236}">
                <a16:creationId xmlns:a16="http://schemas.microsoft.com/office/drawing/2014/main" id="{5E76189D-7631-0A3D-158D-B1F68A53FCB6}"/>
              </a:ext>
            </a:extLst>
          </p:cNvPr>
          <p:cNvSpPr txBox="1"/>
          <p:nvPr/>
        </p:nvSpPr>
        <p:spPr>
          <a:xfrm>
            <a:off x="138545" y="5751518"/>
            <a:ext cx="4355423" cy="369332"/>
          </a:xfrm>
          <a:prstGeom prst="rect">
            <a:avLst/>
          </a:prstGeom>
          <a:noFill/>
        </p:spPr>
        <p:txBody>
          <a:bodyPr wrap="none" rtlCol="0">
            <a:spAutoFit/>
          </a:bodyPr>
          <a:lstStyle/>
          <a:p>
            <a:r>
              <a:rPr lang="en-US" dirty="0" err="1"/>
              <a:t>Đóng</a:t>
            </a:r>
            <a:r>
              <a:rPr lang="en-US" dirty="0"/>
              <a:t> </a:t>
            </a:r>
            <a:r>
              <a:rPr lang="en-US" dirty="0" err="1"/>
              <a:t>gói</a:t>
            </a:r>
            <a:r>
              <a:rPr lang="en-US" dirty="0"/>
              <a:t> code </a:t>
            </a:r>
            <a:r>
              <a:rPr lang="en-US" dirty="0" err="1"/>
              <a:t>vào</a:t>
            </a:r>
            <a:r>
              <a:rPr lang="en-US" dirty="0"/>
              <a:t> Docker </a:t>
            </a:r>
            <a:r>
              <a:rPr lang="en-US" dirty="0" err="1"/>
              <a:t>chạy</a:t>
            </a:r>
            <a:r>
              <a:rPr lang="en-US" dirty="0"/>
              <a:t> </a:t>
            </a:r>
            <a:r>
              <a:rPr lang="en-US" dirty="0" err="1"/>
              <a:t>thử</a:t>
            </a:r>
            <a:r>
              <a:rPr lang="en-US" dirty="0"/>
              <a:t> </a:t>
            </a:r>
            <a:r>
              <a:rPr lang="en-US" dirty="0" err="1"/>
              <a:t>cục</a:t>
            </a:r>
            <a:r>
              <a:rPr lang="en-US" dirty="0"/>
              <a:t> </a:t>
            </a:r>
            <a:r>
              <a:rPr lang="en-US" dirty="0" err="1"/>
              <a:t>bộ</a:t>
            </a:r>
            <a:r>
              <a:rPr lang="en-US" dirty="0"/>
              <a:t> </a:t>
            </a:r>
          </a:p>
        </p:txBody>
      </p:sp>
      <p:sp>
        <p:nvSpPr>
          <p:cNvPr id="10" name="TextBox 9">
            <a:extLst>
              <a:ext uri="{FF2B5EF4-FFF2-40B4-BE49-F238E27FC236}">
                <a16:creationId xmlns:a16="http://schemas.microsoft.com/office/drawing/2014/main" id="{53C29AC9-618F-AC31-6415-AA0ED828B1A0}"/>
              </a:ext>
            </a:extLst>
          </p:cNvPr>
          <p:cNvSpPr txBox="1"/>
          <p:nvPr/>
        </p:nvSpPr>
        <p:spPr>
          <a:xfrm>
            <a:off x="6211455" y="5421025"/>
            <a:ext cx="3347391" cy="369332"/>
          </a:xfrm>
          <a:prstGeom prst="rect">
            <a:avLst/>
          </a:prstGeom>
          <a:noFill/>
        </p:spPr>
        <p:txBody>
          <a:bodyPr wrap="none" rtlCol="0">
            <a:spAutoFit/>
          </a:bodyPr>
          <a:lstStyle/>
          <a:p>
            <a:r>
              <a:rPr lang="en-US" dirty="0"/>
              <a:t>Push image lên ECR </a:t>
            </a:r>
            <a:r>
              <a:rPr lang="en-US" dirty="0" err="1"/>
              <a:t>thành</a:t>
            </a:r>
            <a:r>
              <a:rPr lang="en-US" dirty="0"/>
              <a:t> </a:t>
            </a:r>
            <a:r>
              <a:rPr lang="en-US" dirty="0" err="1"/>
              <a:t>công</a:t>
            </a:r>
            <a:r>
              <a:rPr lang="en-US" dirty="0"/>
              <a:t> </a:t>
            </a:r>
          </a:p>
        </p:txBody>
      </p:sp>
      <p:sp>
        <p:nvSpPr>
          <p:cNvPr id="3" name="Cloud 2">
            <a:extLst>
              <a:ext uri="{FF2B5EF4-FFF2-40B4-BE49-F238E27FC236}">
                <a16:creationId xmlns:a16="http://schemas.microsoft.com/office/drawing/2014/main" id="{EEBD79E9-5D96-9A61-EAF9-43B2246C3BA6}"/>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4245242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0598B5-4B88-72E7-F577-EFF59DDA9473}"/>
              </a:ext>
            </a:extLst>
          </p:cNvPr>
          <p:cNvPicPr>
            <a:picLocks noChangeAspect="1"/>
          </p:cNvPicPr>
          <p:nvPr/>
        </p:nvPicPr>
        <p:blipFill>
          <a:blip r:embed="rId2"/>
          <a:stretch>
            <a:fillRect/>
          </a:stretch>
        </p:blipFill>
        <p:spPr>
          <a:xfrm>
            <a:off x="271322" y="1980249"/>
            <a:ext cx="5686133" cy="2804187"/>
          </a:xfrm>
          <a:prstGeom prst="rect">
            <a:avLst/>
          </a:prstGeom>
        </p:spPr>
      </p:pic>
      <p:pic>
        <p:nvPicPr>
          <p:cNvPr id="6" name="Picture 5">
            <a:extLst>
              <a:ext uri="{FF2B5EF4-FFF2-40B4-BE49-F238E27FC236}">
                <a16:creationId xmlns:a16="http://schemas.microsoft.com/office/drawing/2014/main" id="{F152ED3B-ED1E-113D-92E5-679DBA1FEA53}"/>
              </a:ext>
            </a:extLst>
          </p:cNvPr>
          <p:cNvPicPr>
            <a:picLocks noChangeAspect="1"/>
          </p:cNvPicPr>
          <p:nvPr/>
        </p:nvPicPr>
        <p:blipFill>
          <a:blip r:embed="rId3"/>
          <a:stretch>
            <a:fillRect/>
          </a:stretch>
        </p:blipFill>
        <p:spPr>
          <a:xfrm>
            <a:off x="6234547" y="1980249"/>
            <a:ext cx="5792801" cy="2804186"/>
          </a:xfrm>
          <a:prstGeom prst="rect">
            <a:avLst/>
          </a:prstGeom>
        </p:spPr>
      </p:pic>
      <p:sp>
        <p:nvSpPr>
          <p:cNvPr id="7" name="TextBox 6">
            <a:extLst>
              <a:ext uri="{FF2B5EF4-FFF2-40B4-BE49-F238E27FC236}">
                <a16:creationId xmlns:a16="http://schemas.microsoft.com/office/drawing/2014/main" id="{06A608ED-6D6E-354A-4607-0B7BABF639A7}"/>
              </a:ext>
            </a:extLst>
          </p:cNvPr>
          <p:cNvSpPr txBox="1"/>
          <p:nvPr/>
        </p:nvSpPr>
        <p:spPr>
          <a:xfrm>
            <a:off x="877455" y="4849091"/>
            <a:ext cx="4080156" cy="369332"/>
          </a:xfrm>
          <a:prstGeom prst="rect">
            <a:avLst/>
          </a:prstGeom>
          <a:noFill/>
        </p:spPr>
        <p:txBody>
          <a:bodyPr wrap="none" rtlCol="0">
            <a:spAutoFit/>
          </a:bodyPr>
          <a:lstStyle/>
          <a:p>
            <a:r>
              <a:rPr lang="en-US" dirty="0" err="1"/>
              <a:t>Cấu</a:t>
            </a:r>
            <a:r>
              <a:rPr lang="en-US" dirty="0"/>
              <a:t> </a:t>
            </a:r>
            <a:r>
              <a:rPr lang="en-US" dirty="0" err="1"/>
              <a:t>hình</a:t>
            </a:r>
            <a:r>
              <a:rPr lang="en-US" dirty="0"/>
              <a:t> VCP </a:t>
            </a:r>
            <a:r>
              <a:rPr lang="en-US" dirty="0" err="1"/>
              <a:t>cho</a:t>
            </a:r>
            <a:r>
              <a:rPr lang="en-US" dirty="0"/>
              <a:t> Singapore </a:t>
            </a:r>
            <a:r>
              <a:rPr lang="en-US" dirty="0" err="1"/>
              <a:t>thành</a:t>
            </a:r>
            <a:r>
              <a:rPr lang="en-US" dirty="0"/>
              <a:t> </a:t>
            </a:r>
            <a:r>
              <a:rPr lang="en-US" dirty="0" err="1"/>
              <a:t>công</a:t>
            </a:r>
            <a:endParaRPr lang="en-US" dirty="0"/>
          </a:p>
        </p:txBody>
      </p:sp>
      <p:sp>
        <p:nvSpPr>
          <p:cNvPr id="8" name="TextBox 7">
            <a:extLst>
              <a:ext uri="{FF2B5EF4-FFF2-40B4-BE49-F238E27FC236}">
                <a16:creationId xmlns:a16="http://schemas.microsoft.com/office/drawing/2014/main" id="{7EC0CB40-E61A-B867-60B2-18ED5062DFF9}"/>
              </a:ext>
            </a:extLst>
          </p:cNvPr>
          <p:cNvSpPr txBox="1"/>
          <p:nvPr/>
        </p:nvSpPr>
        <p:spPr>
          <a:xfrm>
            <a:off x="6959600" y="4876739"/>
            <a:ext cx="4902368" cy="369332"/>
          </a:xfrm>
          <a:prstGeom prst="rect">
            <a:avLst/>
          </a:prstGeom>
          <a:noFill/>
        </p:spPr>
        <p:txBody>
          <a:bodyPr wrap="none" rtlCol="0">
            <a:spAutoFit/>
          </a:bodyPr>
          <a:lstStyle/>
          <a:p>
            <a:r>
              <a:rPr lang="en-US" dirty="0" err="1"/>
              <a:t>Cấu</a:t>
            </a:r>
            <a:r>
              <a:rPr lang="en-US" dirty="0"/>
              <a:t> </a:t>
            </a:r>
            <a:r>
              <a:rPr lang="en-US" dirty="0" err="1"/>
              <a:t>hình</a:t>
            </a:r>
            <a:r>
              <a:rPr lang="en-US" dirty="0"/>
              <a:t> ECS Cluster </a:t>
            </a:r>
            <a:r>
              <a:rPr lang="en-US" dirty="0" err="1"/>
              <a:t>cho</a:t>
            </a:r>
            <a:r>
              <a:rPr lang="en-US" dirty="0"/>
              <a:t> Singapore </a:t>
            </a:r>
            <a:r>
              <a:rPr lang="en-US" dirty="0" err="1"/>
              <a:t>thành</a:t>
            </a:r>
            <a:r>
              <a:rPr lang="en-US" dirty="0"/>
              <a:t> </a:t>
            </a:r>
            <a:r>
              <a:rPr lang="en-US" dirty="0" err="1"/>
              <a:t>công</a:t>
            </a:r>
            <a:endParaRPr lang="en-US" dirty="0"/>
          </a:p>
        </p:txBody>
      </p:sp>
      <p:sp>
        <p:nvSpPr>
          <p:cNvPr id="9" name="Title 1">
            <a:extLst>
              <a:ext uri="{FF2B5EF4-FFF2-40B4-BE49-F238E27FC236}">
                <a16:creationId xmlns:a16="http://schemas.microsoft.com/office/drawing/2014/main" id="{081DD5B3-EB32-06D9-90C5-C2F7EC2D75E9}"/>
              </a:ext>
            </a:extLst>
          </p:cNvPr>
          <p:cNvSpPr txBox="1">
            <a:spLocks/>
          </p:cNvSpPr>
          <p:nvPr/>
        </p:nvSpPr>
        <p:spPr>
          <a:xfrm>
            <a:off x="5194531" y="558597"/>
            <a:ext cx="2360814" cy="8783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PROOF</a:t>
            </a:r>
          </a:p>
        </p:txBody>
      </p:sp>
      <p:sp>
        <p:nvSpPr>
          <p:cNvPr id="2" name="Cloud 1">
            <a:extLst>
              <a:ext uri="{FF2B5EF4-FFF2-40B4-BE49-F238E27FC236}">
                <a16:creationId xmlns:a16="http://schemas.microsoft.com/office/drawing/2014/main" id="{994D079E-76A6-6BFD-062F-8E83744FF874}"/>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11</a:t>
            </a:r>
          </a:p>
        </p:txBody>
      </p:sp>
    </p:spTree>
    <p:extLst>
      <p:ext uri="{BB962C8B-B14F-4D97-AF65-F5344CB8AC3E}">
        <p14:creationId xmlns:p14="http://schemas.microsoft.com/office/powerpoint/2010/main" val="3055487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32C9E-D06C-36DE-A089-1029AC8D2179}"/>
              </a:ext>
            </a:extLst>
          </p:cNvPr>
          <p:cNvPicPr>
            <a:picLocks noChangeAspect="1"/>
          </p:cNvPicPr>
          <p:nvPr/>
        </p:nvPicPr>
        <p:blipFill>
          <a:blip r:embed="rId2"/>
          <a:stretch>
            <a:fillRect/>
          </a:stretch>
        </p:blipFill>
        <p:spPr>
          <a:xfrm>
            <a:off x="427183" y="2049808"/>
            <a:ext cx="5317836" cy="3029917"/>
          </a:xfrm>
          <a:prstGeom prst="rect">
            <a:avLst/>
          </a:prstGeom>
        </p:spPr>
      </p:pic>
      <p:pic>
        <p:nvPicPr>
          <p:cNvPr id="6" name="Picture 5">
            <a:extLst>
              <a:ext uri="{FF2B5EF4-FFF2-40B4-BE49-F238E27FC236}">
                <a16:creationId xmlns:a16="http://schemas.microsoft.com/office/drawing/2014/main" id="{B0897AA5-8852-794F-D9EA-59DBA4032ECC}"/>
              </a:ext>
            </a:extLst>
          </p:cNvPr>
          <p:cNvPicPr>
            <a:picLocks noChangeAspect="1"/>
          </p:cNvPicPr>
          <p:nvPr/>
        </p:nvPicPr>
        <p:blipFill>
          <a:blip r:embed="rId3"/>
          <a:stretch>
            <a:fillRect/>
          </a:stretch>
        </p:blipFill>
        <p:spPr>
          <a:xfrm>
            <a:off x="6206420" y="2099464"/>
            <a:ext cx="5566801" cy="2980261"/>
          </a:xfrm>
          <a:prstGeom prst="rect">
            <a:avLst/>
          </a:prstGeom>
        </p:spPr>
      </p:pic>
      <p:sp>
        <p:nvSpPr>
          <p:cNvPr id="7" name="TextBox 6">
            <a:extLst>
              <a:ext uri="{FF2B5EF4-FFF2-40B4-BE49-F238E27FC236}">
                <a16:creationId xmlns:a16="http://schemas.microsoft.com/office/drawing/2014/main" id="{E5542B70-3A0A-C9E4-2DD4-21B9D305736C}"/>
              </a:ext>
            </a:extLst>
          </p:cNvPr>
          <p:cNvSpPr txBox="1"/>
          <p:nvPr/>
        </p:nvSpPr>
        <p:spPr>
          <a:xfrm>
            <a:off x="1577116" y="5218423"/>
            <a:ext cx="2592120" cy="369332"/>
          </a:xfrm>
          <a:prstGeom prst="rect">
            <a:avLst/>
          </a:prstGeom>
          <a:noFill/>
        </p:spPr>
        <p:txBody>
          <a:bodyPr wrap="none" rtlCol="0">
            <a:spAutoFit/>
          </a:bodyPr>
          <a:lstStyle/>
          <a:p>
            <a:r>
              <a:rPr lang="en-US" dirty="0" err="1"/>
              <a:t>Cấu</a:t>
            </a:r>
            <a:r>
              <a:rPr lang="en-US" dirty="0"/>
              <a:t> </a:t>
            </a:r>
            <a:r>
              <a:rPr lang="en-US" dirty="0" err="1"/>
              <a:t>hình</a:t>
            </a:r>
            <a:r>
              <a:rPr lang="en-US" dirty="0"/>
              <a:t> task definitions</a:t>
            </a:r>
          </a:p>
        </p:txBody>
      </p:sp>
      <p:sp>
        <p:nvSpPr>
          <p:cNvPr id="8" name="TextBox 7">
            <a:extLst>
              <a:ext uri="{FF2B5EF4-FFF2-40B4-BE49-F238E27FC236}">
                <a16:creationId xmlns:a16="http://schemas.microsoft.com/office/drawing/2014/main" id="{0C0D0045-E2A2-AC39-1C0C-C5E3CEB9F0D1}"/>
              </a:ext>
            </a:extLst>
          </p:cNvPr>
          <p:cNvSpPr txBox="1"/>
          <p:nvPr/>
        </p:nvSpPr>
        <p:spPr>
          <a:xfrm>
            <a:off x="6862388" y="5218423"/>
            <a:ext cx="4075155" cy="369332"/>
          </a:xfrm>
          <a:prstGeom prst="rect">
            <a:avLst/>
          </a:prstGeom>
          <a:noFill/>
        </p:spPr>
        <p:txBody>
          <a:bodyPr wrap="none" rtlCol="0">
            <a:spAutoFit/>
          </a:bodyPr>
          <a:lstStyle/>
          <a:p>
            <a:r>
              <a:rPr lang="en-US" dirty="0" err="1"/>
              <a:t>Cấu</a:t>
            </a:r>
            <a:r>
              <a:rPr lang="en-US" dirty="0"/>
              <a:t> </a:t>
            </a:r>
            <a:r>
              <a:rPr lang="en-US" dirty="0" err="1"/>
              <a:t>hình</a:t>
            </a:r>
            <a:r>
              <a:rPr lang="en-US" dirty="0"/>
              <a:t> ALB </a:t>
            </a:r>
            <a:r>
              <a:rPr lang="en-US" dirty="0" err="1"/>
              <a:t>cho</a:t>
            </a:r>
            <a:r>
              <a:rPr lang="en-US" dirty="0"/>
              <a:t> Singapore </a:t>
            </a:r>
            <a:r>
              <a:rPr lang="en-US" dirty="0" err="1"/>
              <a:t>thành</a:t>
            </a:r>
            <a:r>
              <a:rPr lang="en-US" dirty="0"/>
              <a:t> </a:t>
            </a:r>
            <a:r>
              <a:rPr lang="en-US" dirty="0" err="1"/>
              <a:t>công</a:t>
            </a:r>
            <a:endParaRPr lang="en-US" dirty="0"/>
          </a:p>
        </p:txBody>
      </p:sp>
      <p:sp>
        <p:nvSpPr>
          <p:cNvPr id="2" name="Title 1">
            <a:extLst>
              <a:ext uri="{FF2B5EF4-FFF2-40B4-BE49-F238E27FC236}">
                <a16:creationId xmlns:a16="http://schemas.microsoft.com/office/drawing/2014/main" id="{B0C843CD-D8B1-70AF-5F81-4596C5477D94}"/>
              </a:ext>
            </a:extLst>
          </p:cNvPr>
          <p:cNvSpPr txBox="1">
            <a:spLocks/>
          </p:cNvSpPr>
          <p:nvPr/>
        </p:nvSpPr>
        <p:spPr>
          <a:xfrm>
            <a:off x="5194531" y="558597"/>
            <a:ext cx="2360814" cy="8783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PROOF</a:t>
            </a:r>
          </a:p>
        </p:txBody>
      </p:sp>
      <p:sp>
        <p:nvSpPr>
          <p:cNvPr id="3" name="Cloud 2">
            <a:extLst>
              <a:ext uri="{FF2B5EF4-FFF2-40B4-BE49-F238E27FC236}">
                <a16:creationId xmlns:a16="http://schemas.microsoft.com/office/drawing/2014/main" id="{BECC1BB7-4A82-F30D-2F1F-E5958293AF72}"/>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12</a:t>
            </a:r>
          </a:p>
        </p:txBody>
      </p:sp>
    </p:spTree>
    <p:extLst>
      <p:ext uri="{BB962C8B-B14F-4D97-AF65-F5344CB8AC3E}">
        <p14:creationId xmlns:p14="http://schemas.microsoft.com/office/powerpoint/2010/main" val="1513906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91ACEE-DCF3-2B57-ACD3-CBB1393DE420}"/>
              </a:ext>
            </a:extLst>
          </p:cNvPr>
          <p:cNvPicPr>
            <a:picLocks noChangeAspect="1"/>
          </p:cNvPicPr>
          <p:nvPr/>
        </p:nvPicPr>
        <p:blipFill>
          <a:blip r:embed="rId2"/>
          <a:stretch>
            <a:fillRect/>
          </a:stretch>
        </p:blipFill>
        <p:spPr>
          <a:xfrm>
            <a:off x="631083" y="1992312"/>
            <a:ext cx="5548745" cy="2682486"/>
          </a:xfrm>
          <a:prstGeom prst="rect">
            <a:avLst/>
          </a:prstGeom>
        </p:spPr>
      </p:pic>
      <p:pic>
        <p:nvPicPr>
          <p:cNvPr id="6" name="Picture 5">
            <a:extLst>
              <a:ext uri="{FF2B5EF4-FFF2-40B4-BE49-F238E27FC236}">
                <a16:creationId xmlns:a16="http://schemas.microsoft.com/office/drawing/2014/main" id="{E0D77221-FC19-1CED-1B69-F7BC78896D7F}"/>
              </a:ext>
            </a:extLst>
          </p:cNvPr>
          <p:cNvPicPr>
            <a:picLocks noChangeAspect="1"/>
          </p:cNvPicPr>
          <p:nvPr/>
        </p:nvPicPr>
        <p:blipFill>
          <a:blip r:embed="rId3"/>
          <a:stretch>
            <a:fillRect/>
          </a:stretch>
        </p:blipFill>
        <p:spPr>
          <a:xfrm>
            <a:off x="6375399" y="1992312"/>
            <a:ext cx="5262419" cy="2714981"/>
          </a:xfrm>
          <a:prstGeom prst="rect">
            <a:avLst/>
          </a:prstGeom>
        </p:spPr>
      </p:pic>
      <p:sp>
        <p:nvSpPr>
          <p:cNvPr id="7" name="TextBox 6">
            <a:extLst>
              <a:ext uri="{FF2B5EF4-FFF2-40B4-BE49-F238E27FC236}">
                <a16:creationId xmlns:a16="http://schemas.microsoft.com/office/drawing/2014/main" id="{91E79449-9534-6EFB-5267-34486B89DDB5}"/>
              </a:ext>
            </a:extLst>
          </p:cNvPr>
          <p:cNvSpPr txBox="1"/>
          <p:nvPr/>
        </p:nvSpPr>
        <p:spPr>
          <a:xfrm>
            <a:off x="1392981" y="4707293"/>
            <a:ext cx="4024948" cy="369332"/>
          </a:xfrm>
          <a:prstGeom prst="rect">
            <a:avLst/>
          </a:prstGeom>
          <a:noFill/>
        </p:spPr>
        <p:txBody>
          <a:bodyPr wrap="none" rtlCol="0">
            <a:spAutoFit/>
          </a:bodyPr>
          <a:lstStyle/>
          <a:p>
            <a:r>
              <a:rPr lang="en-US" dirty="0" err="1"/>
              <a:t>Cấu</a:t>
            </a:r>
            <a:r>
              <a:rPr lang="en-US" dirty="0"/>
              <a:t> </a:t>
            </a:r>
            <a:r>
              <a:rPr lang="en-US" dirty="0" err="1"/>
              <a:t>hình</a:t>
            </a:r>
            <a:r>
              <a:rPr lang="en-US" dirty="0"/>
              <a:t> </a:t>
            </a:r>
            <a:r>
              <a:rPr lang="en-US" dirty="0" err="1"/>
              <a:t>taget</a:t>
            </a:r>
            <a:r>
              <a:rPr lang="en-US" dirty="0"/>
              <a:t> Group </a:t>
            </a:r>
            <a:r>
              <a:rPr lang="en-US" dirty="0" err="1"/>
              <a:t>cho</a:t>
            </a:r>
            <a:r>
              <a:rPr lang="en-US" dirty="0"/>
              <a:t> blue </a:t>
            </a:r>
            <a:r>
              <a:rPr lang="en-US" dirty="0" err="1"/>
              <a:t>và</a:t>
            </a:r>
            <a:r>
              <a:rPr lang="en-US" dirty="0"/>
              <a:t> green</a:t>
            </a:r>
          </a:p>
        </p:txBody>
      </p:sp>
      <p:sp>
        <p:nvSpPr>
          <p:cNvPr id="8" name="TextBox 7">
            <a:extLst>
              <a:ext uri="{FF2B5EF4-FFF2-40B4-BE49-F238E27FC236}">
                <a16:creationId xmlns:a16="http://schemas.microsoft.com/office/drawing/2014/main" id="{BD1A5B99-D7B3-726F-EFCB-6C717F33BC77}"/>
              </a:ext>
            </a:extLst>
          </p:cNvPr>
          <p:cNvSpPr txBox="1"/>
          <p:nvPr/>
        </p:nvSpPr>
        <p:spPr>
          <a:xfrm>
            <a:off x="6864141" y="4730072"/>
            <a:ext cx="4634346" cy="369332"/>
          </a:xfrm>
          <a:prstGeom prst="rect">
            <a:avLst/>
          </a:prstGeom>
          <a:noFill/>
        </p:spPr>
        <p:txBody>
          <a:bodyPr wrap="none" rtlCol="0">
            <a:spAutoFit/>
          </a:bodyPr>
          <a:lstStyle/>
          <a:p>
            <a:r>
              <a:rPr lang="en-US" dirty="0"/>
              <a:t>Add Rule </a:t>
            </a:r>
            <a:r>
              <a:rPr lang="en-US" dirty="0" err="1"/>
              <a:t>và</a:t>
            </a:r>
            <a:r>
              <a:rPr lang="en-US" dirty="0"/>
              <a:t> check ALB </a:t>
            </a:r>
            <a:r>
              <a:rPr lang="en-US" dirty="0" err="1"/>
              <a:t>hoạt</a:t>
            </a:r>
            <a:r>
              <a:rPr lang="en-US" dirty="0"/>
              <a:t> </a:t>
            </a:r>
            <a:r>
              <a:rPr lang="en-US" dirty="0" err="1"/>
              <a:t>động</a:t>
            </a:r>
            <a:r>
              <a:rPr lang="en-US" dirty="0"/>
              <a:t> </a:t>
            </a:r>
            <a:r>
              <a:rPr lang="en-US" dirty="0" err="1"/>
              <a:t>thành</a:t>
            </a:r>
            <a:r>
              <a:rPr lang="en-US" dirty="0"/>
              <a:t> </a:t>
            </a:r>
            <a:r>
              <a:rPr lang="en-US" dirty="0" err="1"/>
              <a:t>công</a:t>
            </a:r>
            <a:r>
              <a:rPr lang="en-US" dirty="0"/>
              <a:t> </a:t>
            </a:r>
          </a:p>
        </p:txBody>
      </p:sp>
      <p:sp>
        <p:nvSpPr>
          <p:cNvPr id="2" name="Title 1">
            <a:extLst>
              <a:ext uri="{FF2B5EF4-FFF2-40B4-BE49-F238E27FC236}">
                <a16:creationId xmlns:a16="http://schemas.microsoft.com/office/drawing/2014/main" id="{A77D5AC6-E7D1-7946-AF7D-2D0A54958873}"/>
              </a:ext>
            </a:extLst>
          </p:cNvPr>
          <p:cNvSpPr txBox="1">
            <a:spLocks/>
          </p:cNvSpPr>
          <p:nvPr/>
        </p:nvSpPr>
        <p:spPr>
          <a:xfrm>
            <a:off x="5194531" y="558597"/>
            <a:ext cx="2360814" cy="8783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a:t>PROOF</a:t>
            </a:r>
            <a:endParaRPr lang="en-US" dirty="0"/>
          </a:p>
        </p:txBody>
      </p:sp>
      <p:sp>
        <p:nvSpPr>
          <p:cNvPr id="10" name="TextBox 9">
            <a:extLst>
              <a:ext uri="{FF2B5EF4-FFF2-40B4-BE49-F238E27FC236}">
                <a16:creationId xmlns:a16="http://schemas.microsoft.com/office/drawing/2014/main" id="{D67B90D6-6B77-7819-94DC-D8313F3A082C}"/>
              </a:ext>
            </a:extLst>
          </p:cNvPr>
          <p:cNvSpPr txBox="1"/>
          <p:nvPr/>
        </p:nvSpPr>
        <p:spPr>
          <a:xfrm flipH="1">
            <a:off x="556387" y="5516462"/>
            <a:ext cx="11246881"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err="1"/>
              <a:t>Hiện</a:t>
            </a:r>
            <a:r>
              <a:rPr lang="en-US" sz="2000" dirty="0"/>
              <a:t> </a:t>
            </a:r>
            <a:r>
              <a:rPr lang="en-US" sz="2000" dirty="0" err="1"/>
              <a:t>tại</a:t>
            </a:r>
            <a:r>
              <a:rPr lang="en-US" sz="2000" dirty="0"/>
              <a:t> </a:t>
            </a:r>
            <a:r>
              <a:rPr lang="en-US" sz="2000" dirty="0" err="1"/>
              <a:t>tiếp</a:t>
            </a:r>
            <a:r>
              <a:rPr lang="en-US" sz="2000" dirty="0"/>
              <a:t> </a:t>
            </a:r>
            <a:r>
              <a:rPr lang="en-US" sz="2000" dirty="0" err="1"/>
              <a:t>tục</a:t>
            </a:r>
            <a:r>
              <a:rPr lang="en-US" sz="2000" dirty="0"/>
              <a:t> </a:t>
            </a:r>
            <a:r>
              <a:rPr lang="en-US" sz="2000" dirty="0" err="1"/>
              <a:t>chuẩn</a:t>
            </a:r>
            <a:r>
              <a:rPr lang="en-US" sz="2000" dirty="0"/>
              <a:t> </a:t>
            </a:r>
            <a:r>
              <a:rPr lang="en-US" sz="2000" dirty="0" err="1"/>
              <a:t>bị</a:t>
            </a:r>
            <a:r>
              <a:rPr lang="en-US" sz="2000" dirty="0"/>
              <a:t> </a:t>
            </a:r>
            <a:r>
              <a:rPr lang="en-US" sz="2000" dirty="0" err="1"/>
              <a:t>và</a:t>
            </a:r>
            <a:r>
              <a:rPr lang="en-US" sz="2000" dirty="0"/>
              <a:t> </a:t>
            </a:r>
            <a:r>
              <a:rPr lang="en-US" sz="2000" dirty="0" err="1"/>
              <a:t>thực</a:t>
            </a:r>
            <a:r>
              <a:rPr lang="en-US" sz="2000" dirty="0"/>
              <a:t> </a:t>
            </a:r>
            <a:r>
              <a:rPr lang="en-US" sz="2000" dirty="0" err="1"/>
              <a:t>hiện</a:t>
            </a:r>
            <a:r>
              <a:rPr lang="en-US" sz="2000" dirty="0"/>
              <a:t> </a:t>
            </a:r>
            <a:r>
              <a:rPr lang="en-US" sz="2000" dirty="0" err="1"/>
              <a:t>các</a:t>
            </a:r>
            <a:r>
              <a:rPr lang="en-US" sz="2000" dirty="0"/>
              <a:t> </a:t>
            </a:r>
            <a:r>
              <a:rPr lang="en-US" sz="2000" dirty="0" err="1"/>
              <a:t>cấu</a:t>
            </a:r>
            <a:r>
              <a:rPr lang="en-US" sz="2000" dirty="0"/>
              <a:t> </a:t>
            </a:r>
            <a:r>
              <a:rPr lang="en-US" sz="2000" dirty="0" err="1"/>
              <a:t>hình</a:t>
            </a:r>
            <a:r>
              <a:rPr lang="en-US" sz="2000" dirty="0"/>
              <a:t> </a:t>
            </a:r>
            <a:r>
              <a:rPr lang="en-US" sz="2000" dirty="0" err="1"/>
              <a:t>cho</a:t>
            </a:r>
            <a:r>
              <a:rPr lang="en-US" sz="2000" dirty="0"/>
              <a:t> Tokyo </a:t>
            </a:r>
            <a:r>
              <a:rPr lang="en-US" sz="2000" dirty="0" err="1"/>
              <a:t>và</a:t>
            </a:r>
            <a:r>
              <a:rPr lang="en-US" sz="2000" dirty="0"/>
              <a:t> </a:t>
            </a:r>
            <a:r>
              <a:rPr lang="en-US" sz="2000" dirty="0" err="1"/>
              <a:t>các</a:t>
            </a:r>
            <a:r>
              <a:rPr lang="en-US" sz="2000" dirty="0"/>
              <a:t> </a:t>
            </a:r>
            <a:r>
              <a:rPr lang="en-US" sz="2000" dirty="0" err="1"/>
              <a:t>dịch</a:t>
            </a:r>
            <a:r>
              <a:rPr lang="en-US" sz="2000" dirty="0"/>
              <a:t> vụ </a:t>
            </a:r>
            <a:r>
              <a:rPr lang="en-US" sz="2000" dirty="0" err="1"/>
              <a:t>aws</a:t>
            </a:r>
            <a:r>
              <a:rPr lang="en-US" sz="2000" dirty="0"/>
              <a:t> </a:t>
            </a:r>
            <a:r>
              <a:rPr lang="en-US" sz="2000" dirty="0" err="1"/>
              <a:t>khác</a:t>
            </a:r>
            <a:r>
              <a:rPr lang="en-US" sz="2000" dirty="0"/>
              <a:t> </a:t>
            </a:r>
            <a:r>
              <a:rPr lang="en-US" sz="2000" dirty="0" err="1"/>
              <a:t>theo</a:t>
            </a:r>
            <a:r>
              <a:rPr lang="en-US" sz="2000" dirty="0"/>
              <a:t> </a:t>
            </a:r>
            <a:r>
              <a:rPr lang="en-US" sz="2000" dirty="0" err="1"/>
              <a:t>tiến</a:t>
            </a:r>
            <a:r>
              <a:rPr lang="en-US" sz="2000" dirty="0"/>
              <a:t> </a:t>
            </a:r>
            <a:r>
              <a:rPr lang="en-US" sz="2000" dirty="0" err="1"/>
              <a:t>trình</a:t>
            </a:r>
            <a:r>
              <a:rPr lang="en-US" sz="2000" dirty="0"/>
              <a:t> </a:t>
            </a:r>
          </a:p>
        </p:txBody>
      </p:sp>
      <p:sp>
        <p:nvSpPr>
          <p:cNvPr id="3" name="Cloud 2">
            <a:extLst>
              <a:ext uri="{FF2B5EF4-FFF2-40B4-BE49-F238E27FC236}">
                <a16:creationId xmlns:a16="http://schemas.microsoft.com/office/drawing/2014/main" id="{D635BDE6-EE02-766A-92A7-AC263739A9C8}"/>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Tree>
    <p:extLst>
      <p:ext uri="{BB962C8B-B14F-4D97-AF65-F5344CB8AC3E}">
        <p14:creationId xmlns:p14="http://schemas.microsoft.com/office/powerpoint/2010/main" val="1053116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366A-3570-B409-765A-B52CA952219E}"/>
              </a:ext>
            </a:extLst>
          </p:cNvPr>
          <p:cNvSpPr>
            <a:spLocks noGrp="1"/>
          </p:cNvSpPr>
          <p:nvPr>
            <p:ph type="title"/>
          </p:nvPr>
        </p:nvSpPr>
        <p:spPr>
          <a:xfrm>
            <a:off x="3360190" y="175491"/>
            <a:ext cx="5894647" cy="1007687"/>
          </a:xfrm>
        </p:spPr>
        <p:txBody>
          <a:bodyPr/>
          <a:lstStyle/>
          <a:p>
            <a:r>
              <a:rPr lang="en-US" dirty="0"/>
              <a:t>Budget</a:t>
            </a:r>
            <a:r>
              <a:rPr lang="en-US" b="1" dirty="0"/>
              <a:t> </a:t>
            </a:r>
            <a:r>
              <a:rPr lang="en-US" dirty="0"/>
              <a:t>Estimation</a:t>
            </a:r>
          </a:p>
        </p:txBody>
      </p:sp>
      <p:sp>
        <p:nvSpPr>
          <p:cNvPr id="5" name="TextBox 4">
            <a:extLst>
              <a:ext uri="{FF2B5EF4-FFF2-40B4-BE49-F238E27FC236}">
                <a16:creationId xmlns:a16="http://schemas.microsoft.com/office/drawing/2014/main" id="{EBA33D7F-0F3E-DCAF-2CB1-A69C04A79E44}"/>
              </a:ext>
            </a:extLst>
          </p:cNvPr>
          <p:cNvSpPr txBox="1"/>
          <p:nvPr/>
        </p:nvSpPr>
        <p:spPr>
          <a:xfrm>
            <a:off x="663171" y="1914853"/>
            <a:ext cx="5826723" cy="369332"/>
          </a:xfrm>
          <a:prstGeom prst="rect">
            <a:avLst/>
          </a:prstGeom>
          <a:noFill/>
        </p:spPr>
        <p:txBody>
          <a:bodyPr wrap="none" rtlCol="0">
            <a:spAutoFit/>
          </a:bodyPr>
          <a:lstStyle/>
          <a:p>
            <a:r>
              <a:rPr lang="vi-VN" b="1" dirty="0"/>
              <a:t>Ước tính chi phí hàng tháng (theo AWS Calculator):</a:t>
            </a:r>
          </a:p>
        </p:txBody>
      </p:sp>
      <p:graphicFrame>
        <p:nvGraphicFramePr>
          <p:cNvPr id="4" name="Table 3">
            <a:extLst>
              <a:ext uri="{FF2B5EF4-FFF2-40B4-BE49-F238E27FC236}">
                <a16:creationId xmlns:a16="http://schemas.microsoft.com/office/drawing/2014/main" id="{98BD96A2-EA4E-5D27-1525-E00EDCB08E3F}"/>
              </a:ext>
            </a:extLst>
          </p:cNvPr>
          <p:cNvGraphicFramePr>
            <a:graphicFrameLocks noGrp="1"/>
          </p:cNvGraphicFramePr>
          <p:nvPr>
            <p:extLst>
              <p:ext uri="{D42A27DB-BD31-4B8C-83A1-F6EECF244321}">
                <p14:modId xmlns:p14="http://schemas.microsoft.com/office/powerpoint/2010/main" val="4209996836"/>
              </p:ext>
            </p:extLst>
          </p:nvPr>
        </p:nvGraphicFramePr>
        <p:xfrm>
          <a:off x="738909" y="2397264"/>
          <a:ext cx="8552514" cy="3013668"/>
        </p:xfrm>
        <a:graphic>
          <a:graphicData uri="http://schemas.openxmlformats.org/drawingml/2006/table">
            <a:tbl>
              <a:tblPr firstRow="1" bandRow="1">
                <a:tableStyleId>{5C22544A-7EE6-4342-B048-85BDC9FD1C3A}</a:tableStyleId>
              </a:tblPr>
              <a:tblGrid>
                <a:gridCol w="2850838">
                  <a:extLst>
                    <a:ext uri="{9D8B030D-6E8A-4147-A177-3AD203B41FA5}">
                      <a16:colId xmlns:a16="http://schemas.microsoft.com/office/drawing/2014/main" val="3668054313"/>
                    </a:ext>
                  </a:extLst>
                </a:gridCol>
                <a:gridCol w="2850838">
                  <a:extLst>
                    <a:ext uri="{9D8B030D-6E8A-4147-A177-3AD203B41FA5}">
                      <a16:colId xmlns:a16="http://schemas.microsoft.com/office/drawing/2014/main" val="3097269445"/>
                    </a:ext>
                  </a:extLst>
                </a:gridCol>
                <a:gridCol w="2850838">
                  <a:extLst>
                    <a:ext uri="{9D8B030D-6E8A-4147-A177-3AD203B41FA5}">
                      <a16:colId xmlns:a16="http://schemas.microsoft.com/office/drawing/2014/main" val="833748595"/>
                    </a:ext>
                  </a:extLst>
                </a:gridCol>
              </a:tblGrid>
              <a:tr h="299895">
                <a:tc>
                  <a:txBody>
                    <a:bodyPr/>
                    <a:lstStyle/>
                    <a:p>
                      <a:pPr algn="ctr"/>
                      <a:r>
                        <a:rPr lang="en-US" sz="1400" dirty="0" err="1"/>
                        <a:t>Dịch</a:t>
                      </a:r>
                      <a:r>
                        <a:rPr lang="en-US" sz="1400" dirty="0"/>
                        <a:t> </a:t>
                      </a:r>
                      <a:r>
                        <a:rPr lang="en-US" sz="1400" dirty="0" err="1"/>
                        <a:t>vụ</a:t>
                      </a:r>
                      <a:endParaRPr lang="en-US" sz="1400" dirty="0"/>
                    </a:p>
                  </a:txBody>
                  <a:tcPr anchor="ctr"/>
                </a:tc>
                <a:tc>
                  <a:txBody>
                    <a:bodyPr/>
                    <a:lstStyle/>
                    <a:p>
                      <a:pPr algn="ctr"/>
                      <a:r>
                        <a:rPr lang="vi-VN" sz="1400" dirty="0"/>
                        <a:t>Ước tính</a:t>
                      </a:r>
                    </a:p>
                  </a:txBody>
                  <a:tcPr anchor="ctr"/>
                </a:tc>
                <a:tc>
                  <a:txBody>
                    <a:bodyPr/>
                    <a:lstStyle/>
                    <a:p>
                      <a:pPr algn="ctr"/>
                      <a:r>
                        <a:rPr lang="en-US" sz="1400" dirty="0" err="1"/>
                        <a:t>Ghi</a:t>
                      </a:r>
                      <a:r>
                        <a:rPr lang="en-US" sz="1400" dirty="0"/>
                        <a:t> </a:t>
                      </a:r>
                      <a:r>
                        <a:rPr lang="en-US" sz="1400" dirty="0" err="1"/>
                        <a:t>chú</a:t>
                      </a:r>
                      <a:endParaRPr lang="en-US" sz="1400" dirty="0"/>
                    </a:p>
                  </a:txBody>
                  <a:tcPr anchor="ctr"/>
                </a:tc>
                <a:extLst>
                  <a:ext uri="{0D108BD9-81ED-4DB2-BD59-A6C34878D82A}">
                    <a16:rowId xmlns:a16="http://schemas.microsoft.com/office/drawing/2014/main" val="564747672"/>
                  </a:ext>
                </a:extLst>
              </a:tr>
              <a:tr h="524817">
                <a:tc>
                  <a:txBody>
                    <a:bodyPr/>
                    <a:lstStyle/>
                    <a:p>
                      <a:pPr algn="ctr"/>
                      <a:r>
                        <a:rPr lang="en-US" sz="1400"/>
                        <a:t>ECS Fargate</a:t>
                      </a:r>
                    </a:p>
                  </a:txBody>
                  <a:tcPr anchor="ctr"/>
                </a:tc>
                <a:tc>
                  <a:txBody>
                    <a:bodyPr/>
                    <a:lstStyle/>
                    <a:p>
                      <a:pPr algn="ctr"/>
                      <a:r>
                        <a:rPr lang="en-US" sz="1400" dirty="0"/>
                        <a:t>$20</a:t>
                      </a:r>
                    </a:p>
                  </a:txBody>
                  <a:tcPr anchor="ctr"/>
                </a:tc>
                <a:tc>
                  <a:txBody>
                    <a:bodyPr/>
                    <a:lstStyle/>
                    <a:p>
                      <a:pPr algn="ctr"/>
                      <a:r>
                        <a:rPr lang="en-US" sz="1400" dirty="0"/>
                        <a:t>2 cluster </a:t>
                      </a:r>
                      <a:r>
                        <a:rPr lang="en-US" sz="1400" dirty="0" err="1"/>
                        <a:t>nhỏ</a:t>
                      </a:r>
                      <a:r>
                        <a:rPr lang="en-US" sz="1400" dirty="0"/>
                        <a:t> </a:t>
                      </a:r>
                      <a:r>
                        <a:rPr lang="en-US" sz="1400" dirty="0" err="1"/>
                        <a:t>hoạt</a:t>
                      </a:r>
                      <a:r>
                        <a:rPr lang="en-US" sz="1400" dirty="0"/>
                        <a:t> </a:t>
                      </a:r>
                      <a:r>
                        <a:rPr lang="en-US" sz="1400" dirty="0" err="1"/>
                        <a:t>động</a:t>
                      </a:r>
                      <a:r>
                        <a:rPr lang="en-US" sz="1400" dirty="0"/>
                        <a:t> </a:t>
                      </a:r>
                      <a:r>
                        <a:rPr lang="en-US" sz="1400" dirty="0" err="1"/>
                        <a:t>liên</a:t>
                      </a:r>
                      <a:r>
                        <a:rPr lang="en-US" sz="1400" dirty="0"/>
                        <a:t> </a:t>
                      </a:r>
                      <a:r>
                        <a:rPr lang="en-US" sz="1400" dirty="0" err="1"/>
                        <a:t>tục</a:t>
                      </a:r>
                      <a:endParaRPr lang="en-US" sz="1400" dirty="0"/>
                    </a:p>
                  </a:txBody>
                  <a:tcPr anchor="ctr"/>
                </a:tc>
                <a:extLst>
                  <a:ext uri="{0D108BD9-81ED-4DB2-BD59-A6C34878D82A}">
                    <a16:rowId xmlns:a16="http://schemas.microsoft.com/office/drawing/2014/main" val="2044376465"/>
                  </a:ext>
                </a:extLst>
              </a:tr>
              <a:tr h="524817">
                <a:tc>
                  <a:txBody>
                    <a:bodyPr/>
                    <a:lstStyle/>
                    <a:p>
                      <a:pPr algn="ctr"/>
                      <a:r>
                        <a:rPr lang="en-US" sz="1400"/>
                        <a:t>ALB x2</a:t>
                      </a:r>
                    </a:p>
                  </a:txBody>
                  <a:tcPr anchor="ctr"/>
                </a:tc>
                <a:tc>
                  <a:txBody>
                    <a:bodyPr/>
                    <a:lstStyle/>
                    <a:p>
                      <a:pPr algn="ctr"/>
                      <a:r>
                        <a:rPr lang="en-US" sz="1400" dirty="0"/>
                        <a:t>$15</a:t>
                      </a:r>
                    </a:p>
                  </a:txBody>
                  <a:tcPr anchor="ctr"/>
                </a:tc>
                <a:tc>
                  <a:txBody>
                    <a:bodyPr/>
                    <a:lstStyle/>
                    <a:p>
                      <a:pPr algn="ctr"/>
                      <a:r>
                        <a:rPr lang="vi-VN" sz="1400" dirty="0"/>
                        <a:t>Tính theo giờ sử dụng và lưu lượng</a:t>
                      </a:r>
                    </a:p>
                  </a:txBody>
                  <a:tcPr anchor="ctr"/>
                </a:tc>
                <a:extLst>
                  <a:ext uri="{0D108BD9-81ED-4DB2-BD59-A6C34878D82A}">
                    <a16:rowId xmlns:a16="http://schemas.microsoft.com/office/drawing/2014/main" val="3970866041"/>
                  </a:ext>
                </a:extLst>
              </a:tr>
              <a:tr h="299895">
                <a:tc>
                  <a:txBody>
                    <a:bodyPr/>
                    <a:lstStyle/>
                    <a:p>
                      <a:pPr algn="ctr"/>
                      <a:r>
                        <a:rPr lang="en-US" sz="1400" dirty="0"/>
                        <a:t>Route 53</a:t>
                      </a:r>
                    </a:p>
                  </a:txBody>
                  <a:tcPr anchor="ctr"/>
                </a:tc>
                <a:tc>
                  <a:txBody>
                    <a:bodyPr/>
                    <a:lstStyle/>
                    <a:p>
                      <a:pPr algn="ctr"/>
                      <a:r>
                        <a:rPr lang="en-US" sz="1400" dirty="0"/>
                        <a:t>$1</a:t>
                      </a:r>
                    </a:p>
                  </a:txBody>
                  <a:tcPr anchor="ctr"/>
                </a:tc>
                <a:tc>
                  <a:txBody>
                    <a:bodyPr/>
                    <a:lstStyle/>
                    <a:p>
                      <a:pPr algn="ctr"/>
                      <a:r>
                        <a:rPr lang="en-US" sz="1400" dirty="0"/>
                        <a:t>1 hosted zone + Health Check</a:t>
                      </a:r>
                    </a:p>
                  </a:txBody>
                  <a:tcPr anchor="ctr"/>
                </a:tc>
                <a:extLst>
                  <a:ext uri="{0D108BD9-81ED-4DB2-BD59-A6C34878D82A}">
                    <a16:rowId xmlns:a16="http://schemas.microsoft.com/office/drawing/2014/main" val="382908824"/>
                  </a:ext>
                </a:extLst>
              </a:tr>
              <a:tr h="524817">
                <a:tc>
                  <a:txBody>
                    <a:bodyPr/>
                    <a:lstStyle/>
                    <a:p>
                      <a:pPr algn="ctr"/>
                      <a:r>
                        <a:rPr lang="en-US" sz="1400"/>
                        <a:t>CloudWatch</a:t>
                      </a:r>
                    </a:p>
                  </a:txBody>
                  <a:tcPr anchor="ctr"/>
                </a:tc>
                <a:tc>
                  <a:txBody>
                    <a:bodyPr/>
                    <a:lstStyle/>
                    <a:p>
                      <a:pPr algn="ctr"/>
                      <a:r>
                        <a:rPr lang="en-US" sz="1400" dirty="0"/>
                        <a:t>$3</a:t>
                      </a:r>
                    </a:p>
                  </a:txBody>
                  <a:tcPr anchor="ctr"/>
                </a:tc>
                <a:tc>
                  <a:txBody>
                    <a:bodyPr/>
                    <a:lstStyle/>
                    <a:p>
                      <a:pPr algn="ctr"/>
                      <a:r>
                        <a:rPr lang="vi-VN" sz="1400" dirty="0"/>
                        <a:t>Log cơ bản và cảnh báo giám sát</a:t>
                      </a:r>
                    </a:p>
                  </a:txBody>
                  <a:tcPr anchor="ctr"/>
                </a:tc>
                <a:extLst>
                  <a:ext uri="{0D108BD9-81ED-4DB2-BD59-A6C34878D82A}">
                    <a16:rowId xmlns:a16="http://schemas.microsoft.com/office/drawing/2014/main" val="828280849"/>
                  </a:ext>
                </a:extLst>
              </a:tr>
              <a:tr h="299895">
                <a:tc>
                  <a:txBody>
                    <a:bodyPr/>
                    <a:lstStyle/>
                    <a:p>
                      <a:pPr algn="ctr"/>
                      <a:r>
                        <a:rPr lang="en-US" sz="1400"/>
                        <a:t>ECR</a:t>
                      </a:r>
                    </a:p>
                  </a:txBody>
                  <a:tcPr anchor="ctr"/>
                </a:tc>
                <a:tc>
                  <a:txBody>
                    <a:bodyPr/>
                    <a:lstStyle/>
                    <a:p>
                      <a:pPr algn="ctr"/>
                      <a:r>
                        <a:rPr lang="en-US" sz="1400" dirty="0"/>
                        <a:t>$0</a:t>
                      </a:r>
                    </a:p>
                  </a:txBody>
                  <a:tcPr anchor="ctr"/>
                </a:tc>
                <a:tc>
                  <a:txBody>
                    <a:bodyPr/>
                    <a:lstStyle/>
                    <a:p>
                      <a:pPr algn="ctr"/>
                      <a:r>
                        <a:rPr lang="vi-VN" sz="1400" dirty="0"/>
                        <a:t>Miễn phí nếu dưới 500MB</a:t>
                      </a:r>
                    </a:p>
                  </a:txBody>
                  <a:tcPr anchor="ctr"/>
                </a:tc>
                <a:extLst>
                  <a:ext uri="{0D108BD9-81ED-4DB2-BD59-A6C34878D82A}">
                    <a16:rowId xmlns:a16="http://schemas.microsoft.com/office/drawing/2014/main" val="717111249"/>
                  </a:ext>
                </a:extLst>
              </a:tr>
              <a:tr h="524817">
                <a:tc>
                  <a:txBody>
                    <a:bodyPr/>
                    <a:lstStyle/>
                    <a:p>
                      <a:pPr algn="ctr"/>
                      <a:r>
                        <a:rPr lang="en-US" sz="1400" b="1" dirty="0" err="1"/>
                        <a:t>Tổng</a:t>
                      </a:r>
                      <a:r>
                        <a:rPr lang="en-US" sz="1400" b="1" dirty="0"/>
                        <a:t> </a:t>
                      </a:r>
                      <a:r>
                        <a:rPr lang="en-US" sz="1400" b="1" dirty="0" err="1"/>
                        <a:t>cộng</a:t>
                      </a:r>
                      <a:endParaRPr lang="en-US" sz="1400" dirty="0"/>
                    </a:p>
                  </a:txBody>
                  <a:tcPr anchor="ctr"/>
                </a:tc>
                <a:tc>
                  <a:txBody>
                    <a:bodyPr/>
                    <a:lstStyle/>
                    <a:p>
                      <a:pPr algn="ctr"/>
                      <a:r>
                        <a:rPr lang="en-US" sz="1400" b="1" dirty="0"/>
                        <a:t>~$39</a:t>
                      </a:r>
                      <a:endParaRPr lang="en-US" sz="1400" dirty="0"/>
                    </a:p>
                  </a:txBody>
                  <a:tcPr anchor="ctr"/>
                </a:tc>
                <a:tc>
                  <a:txBody>
                    <a:bodyPr/>
                    <a:lstStyle/>
                    <a:p>
                      <a:pPr algn="ctr"/>
                      <a:r>
                        <a:rPr lang="vi-VN" sz="1400" dirty="0"/>
                        <a:t>Có thể tối ưu thêm bằng cách tắt sau giờ làm</a:t>
                      </a:r>
                    </a:p>
                  </a:txBody>
                  <a:tcPr anchor="ctr"/>
                </a:tc>
                <a:extLst>
                  <a:ext uri="{0D108BD9-81ED-4DB2-BD59-A6C34878D82A}">
                    <a16:rowId xmlns:a16="http://schemas.microsoft.com/office/drawing/2014/main" val="1742192246"/>
                  </a:ext>
                </a:extLst>
              </a:tr>
            </a:tbl>
          </a:graphicData>
        </a:graphic>
      </p:graphicFrame>
      <p:sp>
        <p:nvSpPr>
          <p:cNvPr id="6" name="TextBox 5">
            <a:extLst>
              <a:ext uri="{FF2B5EF4-FFF2-40B4-BE49-F238E27FC236}">
                <a16:creationId xmlns:a16="http://schemas.microsoft.com/office/drawing/2014/main" id="{9562BADD-A1D5-41D2-C141-54E12F9CBF59}"/>
              </a:ext>
            </a:extLst>
          </p:cNvPr>
          <p:cNvSpPr txBox="1"/>
          <p:nvPr/>
        </p:nvSpPr>
        <p:spPr>
          <a:xfrm>
            <a:off x="9778289" y="2099519"/>
            <a:ext cx="1557029" cy="369332"/>
          </a:xfrm>
          <a:prstGeom prst="rect">
            <a:avLst/>
          </a:prstGeom>
          <a:noFill/>
        </p:spPr>
        <p:txBody>
          <a:bodyPr wrap="none" rtlCol="0">
            <a:spAutoFit/>
          </a:bodyPr>
          <a:lstStyle/>
          <a:p>
            <a:r>
              <a:rPr lang="en-US" b="1" dirty="0" err="1"/>
              <a:t>Phân</a:t>
            </a:r>
            <a:r>
              <a:rPr lang="en-US" b="1" dirty="0"/>
              <a:t> </a:t>
            </a:r>
            <a:r>
              <a:rPr lang="en-US" b="1" dirty="0" err="1"/>
              <a:t>tích</a:t>
            </a:r>
            <a:r>
              <a:rPr lang="en-US" b="1" dirty="0"/>
              <a:t> ROI:</a:t>
            </a:r>
            <a:endParaRPr lang="en-US" dirty="0"/>
          </a:p>
        </p:txBody>
      </p:sp>
      <p:sp>
        <p:nvSpPr>
          <p:cNvPr id="7" name="TextBox 6">
            <a:extLst>
              <a:ext uri="{FF2B5EF4-FFF2-40B4-BE49-F238E27FC236}">
                <a16:creationId xmlns:a16="http://schemas.microsoft.com/office/drawing/2014/main" id="{2F6FFBAC-A345-8C77-61A0-D4A619CCF7EC}"/>
              </a:ext>
            </a:extLst>
          </p:cNvPr>
          <p:cNvSpPr txBox="1"/>
          <p:nvPr/>
        </p:nvSpPr>
        <p:spPr>
          <a:xfrm>
            <a:off x="9504219" y="2739896"/>
            <a:ext cx="2470653" cy="2862322"/>
          </a:xfrm>
          <a:prstGeom prst="rect">
            <a:avLst/>
          </a:prstGeom>
          <a:noFill/>
        </p:spPr>
        <p:txBody>
          <a:bodyPr wrap="square" rtlCol="0">
            <a:spAutoFit/>
          </a:bodyPr>
          <a:lstStyle/>
          <a:p>
            <a:pPr marL="285750" indent="-285750">
              <a:buFont typeface="Wingdings" panose="05000000000000000000" pitchFamily="2" charset="2"/>
              <a:buChar char="ü"/>
            </a:pPr>
            <a:r>
              <a:rPr lang="en-US" dirty="0" err="1"/>
              <a:t>Tiết</a:t>
            </a:r>
            <a:r>
              <a:rPr lang="en-US" dirty="0"/>
              <a:t> </a:t>
            </a:r>
            <a:r>
              <a:rPr lang="en-US" dirty="0" err="1"/>
              <a:t>kiệm</a:t>
            </a:r>
            <a:r>
              <a:rPr lang="en-US" dirty="0"/>
              <a:t> </a:t>
            </a:r>
            <a:r>
              <a:rPr lang="en-US" b="1" dirty="0"/>
              <a:t>61% chi </a:t>
            </a:r>
            <a:r>
              <a:rPr lang="en-US" b="1" dirty="0" err="1"/>
              <a:t>phí</a:t>
            </a:r>
            <a:r>
              <a:rPr lang="en-US" dirty="0"/>
              <a:t> so </a:t>
            </a:r>
            <a:r>
              <a:rPr lang="en-US" dirty="0" err="1"/>
              <a:t>với</a:t>
            </a:r>
            <a:r>
              <a:rPr lang="en-US" dirty="0"/>
              <a:t> </a:t>
            </a:r>
            <a:r>
              <a:rPr lang="en-US" dirty="0" err="1"/>
              <a:t>giải</a:t>
            </a:r>
            <a:r>
              <a:rPr lang="en-US" dirty="0"/>
              <a:t> </a:t>
            </a:r>
            <a:r>
              <a:rPr lang="en-US" dirty="0" err="1"/>
              <a:t>pháp</a:t>
            </a:r>
            <a:r>
              <a:rPr lang="en-US" dirty="0"/>
              <a:t> EC2 </a:t>
            </a:r>
            <a:r>
              <a:rPr lang="en-US" dirty="0" err="1"/>
              <a:t>tự</a:t>
            </a:r>
            <a:r>
              <a:rPr lang="en-US" dirty="0"/>
              <a:t> </a:t>
            </a:r>
            <a:r>
              <a:rPr lang="en-US" dirty="0" err="1"/>
              <a:t>quản</a:t>
            </a:r>
            <a:r>
              <a:rPr lang="en-US" dirty="0"/>
              <a:t> </a:t>
            </a:r>
            <a:r>
              <a:rPr lang="en-US" dirty="0" err="1"/>
              <a:t>lý</a:t>
            </a:r>
            <a:r>
              <a:rPr lang="en-US" dirty="0"/>
              <a:t>.</a:t>
            </a:r>
          </a:p>
          <a:p>
            <a:pPr marL="285750" indent="-285750">
              <a:buFont typeface="Wingdings" panose="05000000000000000000" pitchFamily="2" charset="2"/>
              <a:buChar char="ü"/>
            </a:pPr>
            <a:r>
              <a:rPr lang="en-US" dirty="0" err="1"/>
              <a:t>Không</a:t>
            </a:r>
            <a:r>
              <a:rPr lang="en-US" dirty="0"/>
              <a:t> </a:t>
            </a:r>
            <a:r>
              <a:rPr lang="en-US" dirty="0" err="1"/>
              <a:t>cần</a:t>
            </a:r>
            <a:r>
              <a:rPr lang="en-US" dirty="0"/>
              <a:t> </a:t>
            </a:r>
            <a:r>
              <a:rPr lang="en-US" dirty="0" err="1"/>
              <a:t>đội</a:t>
            </a:r>
            <a:r>
              <a:rPr lang="en-US" dirty="0"/>
              <a:t> DevOps </a:t>
            </a:r>
            <a:r>
              <a:rPr lang="en-US" dirty="0" err="1"/>
              <a:t>duy</a:t>
            </a:r>
            <a:r>
              <a:rPr lang="en-US" dirty="0"/>
              <a:t> </a:t>
            </a:r>
            <a:r>
              <a:rPr lang="en-US" dirty="0" err="1"/>
              <a:t>trì</a:t>
            </a:r>
            <a:r>
              <a:rPr lang="en-US" dirty="0"/>
              <a:t> </a:t>
            </a:r>
            <a:r>
              <a:rPr lang="en-US" dirty="0" err="1"/>
              <a:t>máy</a:t>
            </a:r>
            <a:r>
              <a:rPr lang="en-US" dirty="0"/>
              <a:t> </a:t>
            </a:r>
            <a:r>
              <a:rPr lang="en-US" dirty="0" err="1"/>
              <a:t>chủ</a:t>
            </a:r>
            <a:r>
              <a:rPr lang="en-US" dirty="0"/>
              <a:t> 24/7.</a:t>
            </a:r>
          </a:p>
          <a:p>
            <a:pPr marL="285750" indent="-285750">
              <a:buFont typeface="Wingdings" panose="05000000000000000000" pitchFamily="2" charset="2"/>
              <a:buChar char="ü"/>
            </a:pPr>
            <a:r>
              <a:rPr lang="en-US" dirty="0"/>
              <a:t>Có </a:t>
            </a:r>
            <a:r>
              <a:rPr lang="en-US" dirty="0" err="1"/>
              <a:t>thể</a:t>
            </a:r>
            <a:r>
              <a:rPr lang="en-US" dirty="0"/>
              <a:t> </a:t>
            </a:r>
            <a:r>
              <a:rPr lang="en-US" dirty="0" err="1"/>
              <a:t>mở</a:t>
            </a:r>
            <a:r>
              <a:rPr lang="en-US" dirty="0"/>
              <a:t> </a:t>
            </a:r>
            <a:r>
              <a:rPr lang="en-US" dirty="0" err="1"/>
              <a:t>rộng</a:t>
            </a:r>
            <a:r>
              <a:rPr lang="en-US" dirty="0"/>
              <a:t> </a:t>
            </a:r>
            <a:r>
              <a:rPr lang="en-US" dirty="0" err="1"/>
              <a:t>linh</a:t>
            </a:r>
            <a:r>
              <a:rPr lang="en-US" dirty="0"/>
              <a:t> </a:t>
            </a:r>
            <a:r>
              <a:rPr lang="en-US" dirty="0" err="1"/>
              <a:t>hoạt</a:t>
            </a:r>
            <a:r>
              <a:rPr lang="en-US" dirty="0"/>
              <a:t> </a:t>
            </a:r>
            <a:r>
              <a:rPr lang="en-US" dirty="0" err="1"/>
              <a:t>theo</a:t>
            </a:r>
            <a:r>
              <a:rPr lang="en-US" dirty="0"/>
              <a:t> </a:t>
            </a:r>
            <a:r>
              <a:rPr lang="en-US" dirty="0" err="1"/>
              <a:t>nhu</a:t>
            </a:r>
            <a:r>
              <a:rPr lang="en-US" dirty="0"/>
              <a:t> </a:t>
            </a:r>
            <a:r>
              <a:rPr lang="en-US" dirty="0" err="1"/>
              <a:t>cầu</a:t>
            </a:r>
            <a:r>
              <a:rPr lang="en-US" dirty="0"/>
              <a:t> </a:t>
            </a:r>
            <a:r>
              <a:rPr lang="en-US" dirty="0" err="1"/>
              <a:t>sử</a:t>
            </a:r>
            <a:r>
              <a:rPr lang="en-US" dirty="0"/>
              <a:t> </a:t>
            </a:r>
            <a:r>
              <a:rPr lang="en-US" dirty="0" err="1"/>
              <a:t>dụng</a:t>
            </a:r>
            <a:r>
              <a:rPr lang="en-US" dirty="0"/>
              <a:t> </a:t>
            </a:r>
            <a:r>
              <a:rPr lang="en-US" dirty="0" err="1"/>
              <a:t>thực</a:t>
            </a:r>
            <a:r>
              <a:rPr lang="en-US" dirty="0"/>
              <a:t> </a:t>
            </a:r>
            <a:r>
              <a:rPr lang="en-US" dirty="0" err="1"/>
              <a:t>tế</a:t>
            </a:r>
            <a:r>
              <a:rPr lang="en-US" dirty="0"/>
              <a:t>.</a:t>
            </a:r>
          </a:p>
          <a:p>
            <a:pPr marL="285750" indent="-285750">
              <a:buFont typeface="Wingdings" panose="05000000000000000000" pitchFamily="2" charset="2"/>
              <a:buChar char="ü"/>
            </a:pPr>
            <a:endParaRPr lang="en-US" dirty="0"/>
          </a:p>
        </p:txBody>
      </p:sp>
      <p:sp>
        <p:nvSpPr>
          <p:cNvPr id="3" name="TextBox 2">
            <a:extLst>
              <a:ext uri="{FF2B5EF4-FFF2-40B4-BE49-F238E27FC236}">
                <a16:creationId xmlns:a16="http://schemas.microsoft.com/office/drawing/2014/main" id="{8527EA7B-5325-B9A4-0BCF-B3D9579CF579}"/>
              </a:ext>
            </a:extLst>
          </p:cNvPr>
          <p:cNvSpPr txBox="1"/>
          <p:nvPr/>
        </p:nvSpPr>
        <p:spPr>
          <a:xfrm>
            <a:off x="738909" y="5460816"/>
            <a:ext cx="10986581" cy="877163"/>
          </a:xfrm>
          <a:prstGeom prst="rect">
            <a:avLst/>
          </a:prstGeom>
          <a:noFill/>
        </p:spPr>
        <p:txBody>
          <a:bodyPr wrap="square" rtlCol="0">
            <a:spAutoFit/>
          </a:bodyPr>
          <a:lstStyle/>
          <a:p>
            <a:r>
              <a:rPr lang="vi-VN" sz="1700" dirty="0"/>
              <a:t>“Chi phí ước tính được tính toán dựa trên mô hình demo gồm 2 ECS task nhỏ chạy liên tục trên 2 vùng, phù hợp với môi trường thử nghiệm trong giai đoạn thực tập. Khi triển khai thật, chi phí có thể tăng lên từ 180–250 USD/tháng tuỳ mức độ tải và mở rộng.”</a:t>
            </a:r>
            <a:endParaRPr lang="en-US" sz="1700" dirty="0"/>
          </a:p>
        </p:txBody>
      </p:sp>
      <p:sp>
        <p:nvSpPr>
          <p:cNvPr id="8" name="Cloud 7">
            <a:extLst>
              <a:ext uri="{FF2B5EF4-FFF2-40B4-BE49-F238E27FC236}">
                <a16:creationId xmlns:a16="http://schemas.microsoft.com/office/drawing/2014/main" id="{B9E732D1-71FB-BF70-FE6C-9B4EDACD6186}"/>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14</a:t>
            </a:r>
          </a:p>
        </p:txBody>
      </p:sp>
    </p:spTree>
    <p:extLst>
      <p:ext uri="{BB962C8B-B14F-4D97-AF65-F5344CB8AC3E}">
        <p14:creationId xmlns:p14="http://schemas.microsoft.com/office/powerpoint/2010/main" val="2735632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9026C-A91E-DC91-3C2F-4998780441D6}"/>
              </a:ext>
            </a:extLst>
          </p:cNvPr>
          <p:cNvSpPr>
            <a:spLocks noGrp="1"/>
          </p:cNvSpPr>
          <p:nvPr>
            <p:ph type="title"/>
          </p:nvPr>
        </p:nvSpPr>
        <p:spPr>
          <a:xfrm>
            <a:off x="3499658" y="517236"/>
            <a:ext cx="5756557" cy="832196"/>
          </a:xfrm>
        </p:spPr>
        <p:txBody>
          <a:bodyPr/>
          <a:lstStyle/>
          <a:p>
            <a:r>
              <a:rPr lang="en-US" dirty="0"/>
              <a:t>Risk</a:t>
            </a:r>
            <a:r>
              <a:rPr lang="en-US" b="1" dirty="0"/>
              <a:t> </a:t>
            </a:r>
            <a:r>
              <a:rPr lang="en-US" dirty="0"/>
              <a:t>Assessment</a:t>
            </a:r>
          </a:p>
        </p:txBody>
      </p:sp>
      <p:sp>
        <p:nvSpPr>
          <p:cNvPr id="3" name="TextBox 2">
            <a:extLst>
              <a:ext uri="{FF2B5EF4-FFF2-40B4-BE49-F238E27FC236}">
                <a16:creationId xmlns:a16="http://schemas.microsoft.com/office/drawing/2014/main" id="{4748FB45-C629-128E-7E4A-D8DC36B7191F}"/>
              </a:ext>
            </a:extLst>
          </p:cNvPr>
          <p:cNvSpPr txBox="1"/>
          <p:nvPr/>
        </p:nvSpPr>
        <p:spPr>
          <a:xfrm>
            <a:off x="1145309" y="2059709"/>
            <a:ext cx="4785284" cy="646331"/>
          </a:xfrm>
          <a:prstGeom prst="rect">
            <a:avLst/>
          </a:prstGeom>
          <a:noFill/>
        </p:spPr>
        <p:txBody>
          <a:bodyPr wrap="none" rtlCol="0">
            <a:spAutoFit/>
          </a:bodyPr>
          <a:lstStyle/>
          <a:p>
            <a:r>
              <a:rPr lang="vi-VN" b="1" dirty="0"/>
              <a:t>Phân tích rủi ro và phương án giảm thiểu:</a:t>
            </a:r>
            <a:endParaRPr lang="vi-VN" dirty="0"/>
          </a:p>
          <a:p>
            <a:endParaRPr lang="en-US" dirty="0"/>
          </a:p>
        </p:txBody>
      </p:sp>
      <p:graphicFrame>
        <p:nvGraphicFramePr>
          <p:cNvPr id="4" name="Table 3">
            <a:extLst>
              <a:ext uri="{FF2B5EF4-FFF2-40B4-BE49-F238E27FC236}">
                <a16:creationId xmlns:a16="http://schemas.microsoft.com/office/drawing/2014/main" id="{B31B695A-A4EF-BB23-F41E-F6BB82C84D79}"/>
              </a:ext>
            </a:extLst>
          </p:cNvPr>
          <p:cNvGraphicFramePr>
            <a:graphicFrameLocks noGrp="1"/>
          </p:cNvGraphicFramePr>
          <p:nvPr>
            <p:extLst>
              <p:ext uri="{D42A27DB-BD31-4B8C-83A1-F6EECF244321}">
                <p14:modId xmlns:p14="http://schemas.microsoft.com/office/powerpoint/2010/main" val="1068787332"/>
              </p:ext>
            </p:extLst>
          </p:nvPr>
        </p:nvGraphicFramePr>
        <p:xfrm>
          <a:off x="1736437" y="2566938"/>
          <a:ext cx="8128000" cy="3474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945431969"/>
                    </a:ext>
                  </a:extLst>
                </a:gridCol>
                <a:gridCol w="2032000">
                  <a:extLst>
                    <a:ext uri="{9D8B030D-6E8A-4147-A177-3AD203B41FA5}">
                      <a16:colId xmlns:a16="http://schemas.microsoft.com/office/drawing/2014/main" val="754814332"/>
                    </a:ext>
                  </a:extLst>
                </a:gridCol>
                <a:gridCol w="2032000">
                  <a:extLst>
                    <a:ext uri="{9D8B030D-6E8A-4147-A177-3AD203B41FA5}">
                      <a16:colId xmlns:a16="http://schemas.microsoft.com/office/drawing/2014/main" val="3168542757"/>
                    </a:ext>
                  </a:extLst>
                </a:gridCol>
                <a:gridCol w="2032000">
                  <a:extLst>
                    <a:ext uri="{9D8B030D-6E8A-4147-A177-3AD203B41FA5}">
                      <a16:colId xmlns:a16="http://schemas.microsoft.com/office/drawing/2014/main" val="1536305620"/>
                    </a:ext>
                  </a:extLst>
                </a:gridCol>
              </a:tblGrid>
              <a:tr h="370840">
                <a:tc>
                  <a:txBody>
                    <a:bodyPr/>
                    <a:lstStyle/>
                    <a:p>
                      <a:pPr algn="ctr"/>
                      <a:r>
                        <a:rPr lang="vi-VN" dirty="0"/>
                        <a:t>Nguy cơ</a:t>
                      </a:r>
                    </a:p>
                  </a:txBody>
                  <a:tcPr anchor="ctr"/>
                </a:tc>
                <a:tc>
                  <a:txBody>
                    <a:bodyPr/>
                    <a:lstStyle/>
                    <a:p>
                      <a:pPr algn="ctr"/>
                      <a:r>
                        <a:rPr lang="en-US" dirty="0" err="1"/>
                        <a:t>Mức</a:t>
                      </a:r>
                      <a:r>
                        <a:rPr lang="en-US" dirty="0"/>
                        <a:t> </a:t>
                      </a:r>
                      <a:r>
                        <a:rPr lang="en-US" dirty="0" err="1"/>
                        <a:t>độ</a:t>
                      </a:r>
                      <a:endParaRPr lang="en-US" dirty="0"/>
                    </a:p>
                  </a:txBody>
                  <a:tcPr anchor="ctr"/>
                </a:tc>
                <a:tc>
                  <a:txBody>
                    <a:bodyPr/>
                    <a:lstStyle/>
                    <a:p>
                      <a:pPr algn="ctr"/>
                      <a:r>
                        <a:rPr lang="en-US" dirty="0" err="1"/>
                        <a:t>Tác</a:t>
                      </a:r>
                      <a:r>
                        <a:rPr lang="en-US" dirty="0"/>
                        <a:t> </a:t>
                      </a:r>
                      <a:r>
                        <a:rPr lang="en-US" dirty="0" err="1"/>
                        <a:t>động</a:t>
                      </a:r>
                      <a:endParaRPr lang="en-US" dirty="0"/>
                    </a:p>
                  </a:txBody>
                  <a:tcPr anchor="ctr"/>
                </a:tc>
                <a:tc>
                  <a:txBody>
                    <a:bodyPr/>
                    <a:lstStyle/>
                    <a:p>
                      <a:pPr algn="ctr"/>
                      <a:r>
                        <a:rPr lang="vi-VN" dirty="0"/>
                        <a:t>Phương án ứng phó</a:t>
                      </a:r>
                    </a:p>
                  </a:txBody>
                  <a:tcPr anchor="ctr"/>
                </a:tc>
                <a:extLst>
                  <a:ext uri="{0D108BD9-81ED-4DB2-BD59-A6C34878D82A}">
                    <a16:rowId xmlns:a16="http://schemas.microsoft.com/office/drawing/2014/main" val="3121468925"/>
                  </a:ext>
                </a:extLst>
              </a:tr>
              <a:tr h="370840">
                <a:tc>
                  <a:txBody>
                    <a:bodyPr/>
                    <a:lstStyle/>
                    <a:p>
                      <a:pPr algn="ctr"/>
                      <a:r>
                        <a:rPr lang="en-US" dirty="0"/>
                        <a:t>ECS Task fail </a:t>
                      </a:r>
                      <a:r>
                        <a:rPr lang="en-US" dirty="0" err="1"/>
                        <a:t>bất</a:t>
                      </a:r>
                      <a:r>
                        <a:rPr lang="en-US" dirty="0"/>
                        <a:t> </a:t>
                      </a:r>
                      <a:r>
                        <a:rPr lang="en-US" dirty="0" err="1"/>
                        <a:t>ngờ</a:t>
                      </a:r>
                      <a:endParaRPr lang="en-US" dirty="0"/>
                    </a:p>
                  </a:txBody>
                  <a:tcPr anchor="ctr"/>
                </a:tc>
                <a:tc>
                  <a:txBody>
                    <a:bodyPr/>
                    <a:lstStyle/>
                    <a:p>
                      <a:pPr algn="ctr"/>
                      <a:r>
                        <a:rPr lang="en-US" dirty="0"/>
                        <a:t>Cao</a:t>
                      </a:r>
                    </a:p>
                  </a:txBody>
                  <a:tcPr anchor="ctr"/>
                </a:tc>
                <a:tc>
                  <a:txBody>
                    <a:bodyPr/>
                    <a:lstStyle/>
                    <a:p>
                      <a:pPr algn="ctr"/>
                      <a:r>
                        <a:rPr lang="en-US" dirty="0" err="1"/>
                        <a:t>Gián</a:t>
                      </a:r>
                      <a:r>
                        <a:rPr lang="en-US" dirty="0"/>
                        <a:t> </a:t>
                      </a:r>
                      <a:r>
                        <a:rPr lang="en-US" dirty="0" err="1"/>
                        <a:t>đoạn</a:t>
                      </a:r>
                      <a:r>
                        <a:rPr lang="en-US" dirty="0"/>
                        <a:t> </a:t>
                      </a:r>
                      <a:r>
                        <a:rPr lang="en-US" dirty="0" err="1"/>
                        <a:t>dịch</a:t>
                      </a:r>
                      <a:r>
                        <a:rPr lang="en-US" dirty="0"/>
                        <a:t> </a:t>
                      </a:r>
                      <a:r>
                        <a:rPr lang="en-US" dirty="0" err="1"/>
                        <a:t>vụ</a:t>
                      </a:r>
                      <a:endParaRPr lang="en-US" dirty="0"/>
                    </a:p>
                  </a:txBody>
                  <a:tcPr anchor="ctr"/>
                </a:tc>
                <a:tc>
                  <a:txBody>
                    <a:bodyPr/>
                    <a:lstStyle/>
                    <a:p>
                      <a:pPr algn="ctr"/>
                      <a:r>
                        <a:rPr lang="en-US" dirty="0"/>
                        <a:t>CloudWatch Alarm + SNS Alert</a:t>
                      </a:r>
                    </a:p>
                  </a:txBody>
                  <a:tcPr anchor="ctr"/>
                </a:tc>
                <a:extLst>
                  <a:ext uri="{0D108BD9-81ED-4DB2-BD59-A6C34878D82A}">
                    <a16:rowId xmlns:a16="http://schemas.microsoft.com/office/drawing/2014/main" val="809623442"/>
                  </a:ext>
                </a:extLst>
              </a:tr>
              <a:tr h="370840">
                <a:tc>
                  <a:txBody>
                    <a:bodyPr/>
                    <a:lstStyle/>
                    <a:p>
                      <a:pPr algn="ctr"/>
                      <a:r>
                        <a:rPr lang="en-US" dirty="0"/>
                        <a:t>Route 53 failover </a:t>
                      </a:r>
                      <a:r>
                        <a:rPr lang="en-US" dirty="0" err="1"/>
                        <a:t>trễ</a:t>
                      </a:r>
                      <a:endParaRPr lang="en-US" dirty="0"/>
                    </a:p>
                  </a:txBody>
                  <a:tcPr anchor="ctr"/>
                </a:tc>
                <a:tc>
                  <a:txBody>
                    <a:bodyPr/>
                    <a:lstStyle/>
                    <a:p>
                      <a:pPr algn="ctr"/>
                      <a:r>
                        <a:rPr lang="en-US" dirty="0"/>
                        <a:t>TB</a:t>
                      </a:r>
                    </a:p>
                  </a:txBody>
                  <a:tcPr anchor="ctr"/>
                </a:tc>
                <a:tc>
                  <a:txBody>
                    <a:bodyPr/>
                    <a:lstStyle/>
                    <a:p>
                      <a:pPr algn="ctr"/>
                      <a:r>
                        <a:rPr lang="en-US" dirty="0"/>
                        <a:t>Downtime </a:t>
                      </a:r>
                      <a:r>
                        <a:rPr lang="en-US" dirty="0" err="1"/>
                        <a:t>vài</a:t>
                      </a:r>
                      <a:r>
                        <a:rPr lang="en-US" dirty="0"/>
                        <a:t> </a:t>
                      </a:r>
                      <a:r>
                        <a:rPr lang="en-US" dirty="0" err="1"/>
                        <a:t>phút</a:t>
                      </a:r>
                      <a:endParaRPr lang="en-US" dirty="0"/>
                    </a:p>
                  </a:txBody>
                  <a:tcPr/>
                </a:tc>
                <a:tc>
                  <a:txBody>
                    <a:bodyPr/>
                    <a:lstStyle/>
                    <a:p>
                      <a:pPr algn="ctr"/>
                      <a:r>
                        <a:rPr lang="en-US" dirty="0"/>
                        <a:t>TTL </a:t>
                      </a:r>
                      <a:r>
                        <a:rPr lang="en-US" dirty="0" err="1"/>
                        <a:t>ngắn</a:t>
                      </a:r>
                      <a:r>
                        <a:rPr lang="en-US" dirty="0"/>
                        <a:t> (10s), </a:t>
                      </a:r>
                      <a:r>
                        <a:rPr lang="en-US" dirty="0" err="1"/>
                        <a:t>kiểm</a:t>
                      </a:r>
                      <a:r>
                        <a:rPr lang="en-US" dirty="0"/>
                        <a:t> </a:t>
                      </a:r>
                      <a:r>
                        <a:rPr lang="en-US" dirty="0" err="1"/>
                        <a:t>thử</a:t>
                      </a:r>
                      <a:r>
                        <a:rPr lang="en-US" dirty="0"/>
                        <a:t> </a:t>
                      </a:r>
                      <a:r>
                        <a:rPr lang="en-US" dirty="0" err="1"/>
                        <a:t>nhiều</a:t>
                      </a:r>
                      <a:r>
                        <a:rPr lang="en-US" dirty="0"/>
                        <a:t> </a:t>
                      </a:r>
                      <a:r>
                        <a:rPr lang="en-US" dirty="0" err="1"/>
                        <a:t>lần</a:t>
                      </a:r>
                      <a:endParaRPr lang="en-US" dirty="0"/>
                    </a:p>
                  </a:txBody>
                  <a:tcPr anchor="ctr"/>
                </a:tc>
                <a:extLst>
                  <a:ext uri="{0D108BD9-81ED-4DB2-BD59-A6C34878D82A}">
                    <a16:rowId xmlns:a16="http://schemas.microsoft.com/office/drawing/2014/main" val="2027717495"/>
                  </a:ext>
                </a:extLst>
              </a:tr>
              <a:tr h="370840">
                <a:tc>
                  <a:txBody>
                    <a:bodyPr/>
                    <a:lstStyle/>
                    <a:p>
                      <a:pPr algn="ctr"/>
                      <a:r>
                        <a:rPr lang="en-US" dirty="0"/>
                        <a:t>Free Tier AWS </a:t>
                      </a:r>
                      <a:r>
                        <a:rPr lang="en-US" dirty="0" err="1"/>
                        <a:t>hết</a:t>
                      </a:r>
                      <a:r>
                        <a:rPr lang="en-US" dirty="0"/>
                        <a:t> </a:t>
                      </a:r>
                      <a:r>
                        <a:rPr lang="en-US" dirty="0" err="1"/>
                        <a:t>hạn</a:t>
                      </a:r>
                      <a:r>
                        <a:rPr lang="en-US" dirty="0"/>
                        <a:t> , </a:t>
                      </a:r>
                      <a:r>
                        <a:rPr lang="en-US" dirty="0" err="1"/>
                        <a:t>hết</a:t>
                      </a:r>
                      <a:r>
                        <a:rPr lang="en-US" dirty="0"/>
                        <a:t> dung </a:t>
                      </a:r>
                      <a:r>
                        <a:rPr lang="en-US" dirty="0" err="1"/>
                        <a:t>lượng</a:t>
                      </a:r>
                      <a:r>
                        <a:rPr lang="en-US" dirty="0"/>
                        <a:t> Free</a:t>
                      </a:r>
                    </a:p>
                  </a:txBody>
                  <a:tcPr anchor="ctr"/>
                </a:tc>
                <a:tc>
                  <a:txBody>
                    <a:bodyPr/>
                    <a:lstStyle/>
                    <a:p>
                      <a:pPr algn="ctr"/>
                      <a:r>
                        <a:rPr lang="en-US" dirty="0"/>
                        <a:t>TB</a:t>
                      </a:r>
                    </a:p>
                  </a:txBody>
                  <a:tcPr anchor="ctr"/>
                </a:tc>
                <a:tc>
                  <a:txBody>
                    <a:bodyPr/>
                    <a:lstStyle/>
                    <a:p>
                      <a:pPr algn="ctr"/>
                      <a:r>
                        <a:rPr lang="en-US" dirty="0" err="1"/>
                        <a:t>Tăng</a:t>
                      </a:r>
                      <a:r>
                        <a:rPr lang="en-US" dirty="0"/>
                        <a:t> chi </a:t>
                      </a:r>
                      <a:r>
                        <a:rPr lang="en-US" dirty="0" err="1"/>
                        <a:t>phí</a:t>
                      </a:r>
                      <a:r>
                        <a:rPr lang="en-US" dirty="0"/>
                        <a:t> </a:t>
                      </a:r>
                      <a:r>
                        <a:rPr lang="en-US" dirty="0" err="1"/>
                        <a:t>bất</a:t>
                      </a:r>
                      <a:r>
                        <a:rPr lang="en-US" dirty="0"/>
                        <a:t> </a:t>
                      </a:r>
                      <a:r>
                        <a:rPr lang="en-US" dirty="0" err="1"/>
                        <a:t>ngờ</a:t>
                      </a:r>
                      <a:endParaRPr lang="en-US" dirty="0"/>
                    </a:p>
                  </a:txBody>
                  <a:tcPr anchor="ctr"/>
                </a:tc>
                <a:tc>
                  <a:txBody>
                    <a:bodyPr/>
                    <a:lstStyle/>
                    <a:p>
                      <a:pPr algn="ctr"/>
                      <a:r>
                        <a:rPr lang="en-US" dirty="0"/>
                        <a:t>Theo </a:t>
                      </a:r>
                      <a:r>
                        <a:rPr lang="en-US" dirty="0" err="1"/>
                        <a:t>dõi</a:t>
                      </a:r>
                      <a:r>
                        <a:rPr lang="en-US" dirty="0"/>
                        <a:t> usage, </a:t>
                      </a:r>
                      <a:r>
                        <a:rPr lang="en-US" dirty="0" err="1"/>
                        <a:t>tắt</a:t>
                      </a:r>
                      <a:r>
                        <a:rPr lang="en-US" dirty="0"/>
                        <a:t> </a:t>
                      </a:r>
                      <a:r>
                        <a:rPr lang="en-US" dirty="0" err="1"/>
                        <a:t>tài</a:t>
                      </a:r>
                      <a:r>
                        <a:rPr lang="en-US" dirty="0"/>
                        <a:t> </a:t>
                      </a:r>
                      <a:r>
                        <a:rPr lang="en-US" dirty="0" err="1"/>
                        <a:t>nguyên</a:t>
                      </a:r>
                      <a:r>
                        <a:rPr lang="en-US" dirty="0"/>
                        <a:t> </a:t>
                      </a:r>
                      <a:r>
                        <a:rPr lang="en-US" dirty="0" err="1"/>
                        <a:t>rảnh</a:t>
                      </a:r>
                      <a:endParaRPr lang="en-US" dirty="0"/>
                    </a:p>
                  </a:txBody>
                  <a:tcPr anchor="ctr"/>
                </a:tc>
                <a:extLst>
                  <a:ext uri="{0D108BD9-81ED-4DB2-BD59-A6C34878D82A}">
                    <a16:rowId xmlns:a16="http://schemas.microsoft.com/office/drawing/2014/main" val="4103754715"/>
                  </a:ext>
                </a:extLst>
              </a:tr>
              <a:tr h="370840">
                <a:tc>
                  <a:txBody>
                    <a:bodyPr/>
                    <a:lstStyle/>
                    <a:p>
                      <a:pPr algn="ctr"/>
                      <a:r>
                        <a:rPr lang="en-US" dirty="0"/>
                        <a:t>Credential </a:t>
                      </a:r>
                      <a:r>
                        <a:rPr lang="en-US" dirty="0" err="1"/>
                        <a:t>bị</a:t>
                      </a:r>
                      <a:r>
                        <a:rPr lang="en-US" dirty="0"/>
                        <a:t> </a:t>
                      </a:r>
                      <a:r>
                        <a:rPr lang="en-US" dirty="0" err="1"/>
                        <a:t>lộ</a:t>
                      </a:r>
                      <a:endParaRPr lang="en-US" dirty="0"/>
                    </a:p>
                  </a:txBody>
                  <a:tcPr anchor="ctr"/>
                </a:tc>
                <a:tc>
                  <a:txBody>
                    <a:bodyPr/>
                    <a:lstStyle/>
                    <a:p>
                      <a:pPr algn="ctr"/>
                      <a:r>
                        <a:rPr lang="en-US" dirty="0"/>
                        <a:t>Cao</a:t>
                      </a:r>
                    </a:p>
                  </a:txBody>
                  <a:tcPr anchor="ctr"/>
                </a:tc>
                <a:tc>
                  <a:txBody>
                    <a:bodyPr/>
                    <a:lstStyle/>
                    <a:p>
                      <a:pPr algn="ctr"/>
                      <a:r>
                        <a:rPr lang="en-US" dirty="0" err="1"/>
                        <a:t>Mất</a:t>
                      </a:r>
                      <a:r>
                        <a:rPr lang="en-US" dirty="0"/>
                        <a:t> </a:t>
                      </a:r>
                      <a:r>
                        <a:rPr lang="en-US" dirty="0" err="1"/>
                        <a:t>quyền</a:t>
                      </a:r>
                      <a:r>
                        <a:rPr lang="en-US" dirty="0"/>
                        <a:t> </a:t>
                      </a:r>
                      <a:r>
                        <a:rPr lang="en-US" dirty="0" err="1"/>
                        <a:t>truy</a:t>
                      </a:r>
                      <a:r>
                        <a:rPr lang="en-US" dirty="0"/>
                        <a:t> </a:t>
                      </a:r>
                      <a:r>
                        <a:rPr lang="en-US" dirty="0" err="1"/>
                        <a:t>cập</a:t>
                      </a:r>
                      <a:r>
                        <a:rPr lang="en-US" dirty="0"/>
                        <a:t> AWS</a:t>
                      </a:r>
                    </a:p>
                  </a:txBody>
                  <a:tcPr anchor="ctr"/>
                </a:tc>
                <a:tc>
                  <a:txBody>
                    <a:bodyPr/>
                    <a:lstStyle/>
                    <a:p>
                      <a:pPr algn="ctr"/>
                      <a:r>
                        <a:rPr lang="vi-VN" dirty="0"/>
                        <a:t>MFA + Vault lưu trữ an toàn</a:t>
                      </a:r>
                    </a:p>
                  </a:txBody>
                  <a:tcPr anchor="ctr"/>
                </a:tc>
                <a:extLst>
                  <a:ext uri="{0D108BD9-81ED-4DB2-BD59-A6C34878D82A}">
                    <a16:rowId xmlns:a16="http://schemas.microsoft.com/office/drawing/2014/main" val="3991477395"/>
                  </a:ext>
                </a:extLst>
              </a:tr>
            </a:tbl>
          </a:graphicData>
        </a:graphic>
      </p:graphicFrame>
      <p:sp>
        <p:nvSpPr>
          <p:cNvPr id="5" name="Cloud 4">
            <a:extLst>
              <a:ext uri="{FF2B5EF4-FFF2-40B4-BE49-F238E27FC236}">
                <a16:creationId xmlns:a16="http://schemas.microsoft.com/office/drawing/2014/main" id="{6BD8693B-AECA-380D-74E2-78A486FE186C}"/>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spTree>
    <p:extLst>
      <p:ext uri="{BB962C8B-B14F-4D97-AF65-F5344CB8AC3E}">
        <p14:creationId xmlns:p14="http://schemas.microsoft.com/office/powerpoint/2010/main" val="127454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C416-A5DE-86EF-B7E0-98F373706898}"/>
              </a:ext>
            </a:extLst>
          </p:cNvPr>
          <p:cNvSpPr>
            <a:spLocks noGrp="1"/>
          </p:cNvSpPr>
          <p:nvPr>
            <p:ph type="title"/>
          </p:nvPr>
        </p:nvSpPr>
        <p:spPr>
          <a:xfrm>
            <a:off x="3227184" y="554182"/>
            <a:ext cx="5977775" cy="813724"/>
          </a:xfrm>
        </p:spPr>
        <p:txBody>
          <a:bodyPr>
            <a:normAutofit fontScale="90000"/>
          </a:bodyPr>
          <a:lstStyle/>
          <a:p>
            <a:r>
              <a:rPr lang="en-US" sz="5200" dirty="0"/>
              <a:t>Expected</a:t>
            </a:r>
            <a:r>
              <a:rPr lang="en-US" b="1" dirty="0"/>
              <a:t> </a:t>
            </a:r>
            <a:r>
              <a:rPr lang="en-US" sz="5200" dirty="0"/>
              <a:t>Outcomes</a:t>
            </a:r>
          </a:p>
        </p:txBody>
      </p:sp>
      <p:sp>
        <p:nvSpPr>
          <p:cNvPr id="4" name="TextBox 3">
            <a:extLst>
              <a:ext uri="{FF2B5EF4-FFF2-40B4-BE49-F238E27FC236}">
                <a16:creationId xmlns:a16="http://schemas.microsoft.com/office/drawing/2014/main" id="{C464D703-29C0-F1DB-46FA-2537B2E6AFB7}"/>
              </a:ext>
            </a:extLst>
          </p:cNvPr>
          <p:cNvSpPr txBox="1"/>
          <p:nvPr/>
        </p:nvSpPr>
        <p:spPr>
          <a:xfrm>
            <a:off x="1025237" y="3086564"/>
            <a:ext cx="5317738" cy="1938992"/>
          </a:xfrm>
          <a:prstGeom prst="rect">
            <a:avLst/>
          </a:prstGeom>
          <a:noFill/>
        </p:spPr>
        <p:txBody>
          <a:bodyPr wrap="none" rtlCol="0">
            <a:spAutoFit/>
          </a:bodyPr>
          <a:lstStyle/>
          <a:p>
            <a:pPr marL="342900" indent="-342900" algn="just">
              <a:buFont typeface="Wingdings" panose="05000000000000000000" pitchFamily="2" charset="2"/>
              <a:buChar char="ü"/>
            </a:pPr>
            <a:r>
              <a:rPr lang="en-US" sz="2000" dirty="0"/>
              <a:t>Zero –Downtime(</a:t>
            </a:r>
            <a:r>
              <a:rPr lang="en-US" sz="2000" b="1" dirty="0"/>
              <a:t>&lt;5s </a:t>
            </a:r>
            <a:r>
              <a:rPr lang="en-US" sz="2000" dirty="0" err="1"/>
              <a:t>chuyển</a:t>
            </a:r>
            <a:r>
              <a:rPr lang="en-US" sz="2000" dirty="0"/>
              <a:t>)</a:t>
            </a:r>
          </a:p>
          <a:p>
            <a:pPr marL="342900" indent="-342900" algn="just">
              <a:buFont typeface="Wingdings" panose="05000000000000000000" pitchFamily="2" charset="2"/>
              <a:buChar char="ü"/>
            </a:pPr>
            <a:r>
              <a:rPr lang="en-US" sz="2000" dirty="0"/>
              <a:t>ECS Uptime &gt;</a:t>
            </a:r>
            <a:r>
              <a:rPr lang="en-US" sz="2000" b="1" dirty="0"/>
              <a:t>99.95%</a:t>
            </a:r>
          </a:p>
          <a:p>
            <a:pPr marL="342900" indent="-342900" algn="just">
              <a:buFont typeface="Wingdings" panose="05000000000000000000" pitchFamily="2" charset="2"/>
              <a:buChar char="ü"/>
            </a:pPr>
            <a:r>
              <a:rPr lang="en-US" sz="2000" dirty="0" err="1"/>
              <a:t>Cảnh</a:t>
            </a:r>
            <a:r>
              <a:rPr lang="en-US" sz="2000" dirty="0"/>
              <a:t> </a:t>
            </a:r>
            <a:r>
              <a:rPr lang="en-US" sz="2000" dirty="0" err="1"/>
              <a:t>báo</a:t>
            </a:r>
            <a:r>
              <a:rPr lang="en-US" sz="2000" dirty="0"/>
              <a:t> CloudWatch </a:t>
            </a:r>
            <a:r>
              <a:rPr lang="en-US" sz="2000" b="1" dirty="0"/>
              <a:t>&lt; 30s  </a:t>
            </a:r>
            <a:r>
              <a:rPr lang="en-US" sz="2000" dirty="0" err="1"/>
              <a:t>khi</a:t>
            </a:r>
            <a:r>
              <a:rPr lang="en-US" sz="2000" dirty="0"/>
              <a:t> có </a:t>
            </a:r>
            <a:r>
              <a:rPr lang="en-US" sz="2000" dirty="0" err="1"/>
              <a:t>sự</a:t>
            </a:r>
            <a:r>
              <a:rPr lang="en-US" sz="2000" dirty="0"/>
              <a:t> </a:t>
            </a:r>
            <a:r>
              <a:rPr lang="en-US" sz="2000" dirty="0" err="1"/>
              <a:t>cố</a:t>
            </a:r>
            <a:endParaRPr lang="en-US" sz="2000" dirty="0"/>
          </a:p>
          <a:p>
            <a:pPr marL="342900" indent="-342900" algn="just">
              <a:buFont typeface="Wingdings" panose="05000000000000000000" pitchFamily="2" charset="2"/>
              <a:buChar char="ü"/>
            </a:pPr>
            <a:r>
              <a:rPr lang="en-US" sz="2000" dirty="0"/>
              <a:t>Route 53 failover </a:t>
            </a:r>
            <a:r>
              <a:rPr lang="en-US" sz="2000" b="1" dirty="0"/>
              <a:t>&lt;1 </a:t>
            </a:r>
            <a:r>
              <a:rPr lang="en-US" sz="2000" dirty="0" err="1"/>
              <a:t>phút</a:t>
            </a:r>
            <a:r>
              <a:rPr lang="en-US" sz="2000" dirty="0"/>
              <a:t> </a:t>
            </a:r>
            <a:r>
              <a:rPr lang="en-US" sz="2000" dirty="0" err="1"/>
              <a:t>khi</a:t>
            </a:r>
            <a:r>
              <a:rPr lang="en-US" sz="2000" dirty="0"/>
              <a:t> </a:t>
            </a:r>
            <a:r>
              <a:rPr lang="en-US" sz="2000" dirty="0" err="1"/>
              <a:t>vùng</a:t>
            </a:r>
            <a:r>
              <a:rPr lang="en-US" sz="2000" dirty="0"/>
              <a:t> </a:t>
            </a:r>
            <a:r>
              <a:rPr lang="en-US" sz="2000" dirty="0" err="1"/>
              <a:t>chính</a:t>
            </a:r>
            <a:r>
              <a:rPr lang="en-US" sz="2000" dirty="0"/>
              <a:t> </a:t>
            </a:r>
            <a:r>
              <a:rPr lang="en-US" sz="2000" dirty="0" err="1"/>
              <a:t>lỗi</a:t>
            </a:r>
            <a:r>
              <a:rPr lang="en-US" sz="2000" dirty="0"/>
              <a:t> </a:t>
            </a:r>
          </a:p>
          <a:p>
            <a:pPr marL="342900" indent="-342900" algn="just">
              <a:buFont typeface="Wingdings" panose="05000000000000000000" pitchFamily="2" charset="2"/>
              <a:buChar char="ü"/>
            </a:pPr>
            <a:r>
              <a:rPr lang="en-US" sz="2000" dirty="0"/>
              <a:t>Có </a:t>
            </a:r>
            <a:r>
              <a:rPr lang="en-US" sz="2000" dirty="0" err="1"/>
              <a:t>thể</a:t>
            </a:r>
            <a:r>
              <a:rPr lang="en-US" sz="2000" dirty="0"/>
              <a:t> </a:t>
            </a:r>
            <a:r>
              <a:rPr lang="en-US" sz="2000" dirty="0" err="1"/>
              <a:t>mở</a:t>
            </a:r>
            <a:r>
              <a:rPr lang="en-US" sz="2000" dirty="0"/>
              <a:t> </a:t>
            </a:r>
            <a:r>
              <a:rPr lang="en-US" sz="2000" dirty="0" err="1"/>
              <a:t>rộng</a:t>
            </a:r>
            <a:r>
              <a:rPr lang="en-US" sz="2000" dirty="0"/>
              <a:t> </a:t>
            </a:r>
            <a:r>
              <a:rPr lang="en-US" sz="2000" b="1" dirty="0"/>
              <a:t>CI/CD </a:t>
            </a:r>
            <a:r>
              <a:rPr lang="en-US" sz="2000" dirty="0"/>
              <a:t>+ backup </a:t>
            </a:r>
            <a:r>
              <a:rPr lang="en-US" sz="2000" dirty="0" err="1"/>
              <a:t>tự</a:t>
            </a:r>
            <a:r>
              <a:rPr lang="en-US" sz="2000" dirty="0"/>
              <a:t> </a:t>
            </a:r>
            <a:r>
              <a:rPr lang="en-US" sz="2000" dirty="0" err="1"/>
              <a:t>động</a:t>
            </a:r>
            <a:r>
              <a:rPr lang="en-US" sz="2000" dirty="0"/>
              <a:t> </a:t>
            </a:r>
          </a:p>
          <a:p>
            <a:pPr marL="342900" indent="-342900" algn="just">
              <a:buFont typeface="Wingdings" panose="05000000000000000000" pitchFamily="2" charset="2"/>
              <a:buChar char="ü"/>
            </a:pPr>
            <a:r>
              <a:rPr lang="en-US" sz="2000" dirty="0" err="1"/>
              <a:t>Là</a:t>
            </a:r>
            <a:r>
              <a:rPr lang="en-US" sz="2000" dirty="0"/>
              <a:t> </a:t>
            </a:r>
            <a:r>
              <a:rPr lang="en-US" sz="2000" dirty="0" err="1"/>
              <a:t>nền</a:t>
            </a:r>
            <a:r>
              <a:rPr lang="en-US" sz="2000" dirty="0"/>
              <a:t> </a:t>
            </a:r>
            <a:r>
              <a:rPr lang="en-US" sz="2000" dirty="0" err="1"/>
              <a:t>tảng</a:t>
            </a:r>
            <a:r>
              <a:rPr lang="en-US" sz="2000" dirty="0"/>
              <a:t> DevOps </a:t>
            </a:r>
            <a:r>
              <a:rPr lang="en-US" sz="2000" dirty="0" err="1"/>
              <a:t>nâng</a:t>
            </a:r>
            <a:r>
              <a:rPr lang="en-US" sz="2000" dirty="0"/>
              <a:t> </a:t>
            </a:r>
            <a:r>
              <a:rPr lang="en-US" sz="2000" dirty="0" err="1"/>
              <a:t>cao</a:t>
            </a:r>
            <a:endParaRPr lang="en-US" sz="2000" dirty="0"/>
          </a:p>
        </p:txBody>
      </p:sp>
      <p:sp>
        <p:nvSpPr>
          <p:cNvPr id="3" name="TextBox 2">
            <a:extLst>
              <a:ext uri="{FF2B5EF4-FFF2-40B4-BE49-F238E27FC236}">
                <a16:creationId xmlns:a16="http://schemas.microsoft.com/office/drawing/2014/main" id="{91D844E6-40C5-EAB8-E6D2-7903F0189529}"/>
              </a:ext>
            </a:extLst>
          </p:cNvPr>
          <p:cNvSpPr txBox="1"/>
          <p:nvPr/>
        </p:nvSpPr>
        <p:spPr>
          <a:xfrm>
            <a:off x="2040856" y="2403348"/>
            <a:ext cx="2600392" cy="830997"/>
          </a:xfrm>
          <a:prstGeom prst="rect">
            <a:avLst/>
          </a:prstGeom>
          <a:noFill/>
        </p:spPr>
        <p:txBody>
          <a:bodyPr wrap="none" rtlCol="0">
            <a:spAutoFit/>
          </a:bodyPr>
          <a:lstStyle/>
          <a:p>
            <a:r>
              <a:rPr lang="en-US" sz="2400" b="1" dirty="0" err="1"/>
              <a:t>Chỉ</a:t>
            </a:r>
            <a:r>
              <a:rPr lang="en-US" sz="2400" b="1" dirty="0"/>
              <a:t> </a:t>
            </a:r>
            <a:r>
              <a:rPr lang="en-US" sz="2400" b="1" dirty="0" err="1"/>
              <a:t>số</a:t>
            </a:r>
            <a:r>
              <a:rPr lang="en-US" sz="2400" b="1" dirty="0"/>
              <a:t> </a:t>
            </a:r>
            <a:r>
              <a:rPr lang="en-US" sz="2400" b="1" dirty="0" err="1"/>
              <a:t>thành</a:t>
            </a:r>
            <a:r>
              <a:rPr lang="en-US" sz="2400" b="1" dirty="0"/>
              <a:t> </a:t>
            </a:r>
            <a:r>
              <a:rPr lang="en-US" sz="2400" b="1" dirty="0" err="1"/>
              <a:t>công</a:t>
            </a:r>
            <a:r>
              <a:rPr lang="en-US" sz="2400" b="1" dirty="0"/>
              <a:t>:</a:t>
            </a:r>
            <a:endParaRPr lang="en-US" sz="2400" dirty="0"/>
          </a:p>
          <a:p>
            <a:endParaRPr lang="en-US" sz="2400" dirty="0"/>
          </a:p>
        </p:txBody>
      </p:sp>
      <p:sp>
        <p:nvSpPr>
          <p:cNvPr id="5" name="TextBox 4">
            <a:extLst>
              <a:ext uri="{FF2B5EF4-FFF2-40B4-BE49-F238E27FC236}">
                <a16:creationId xmlns:a16="http://schemas.microsoft.com/office/drawing/2014/main" id="{B281AD46-60A2-89BB-A664-EA8C3F36A098}"/>
              </a:ext>
            </a:extLst>
          </p:cNvPr>
          <p:cNvSpPr txBox="1"/>
          <p:nvPr/>
        </p:nvSpPr>
        <p:spPr>
          <a:xfrm>
            <a:off x="8297920" y="2357182"/>
            <a:ext cx="2092239" cy="461665"/>
          </a:xfrm>
          <a:prstGeom prst="rect">
            <a:avLst/>
          </a:prstGeom>
          <a:noFill/>
        </p:spPr>
        <p:txBody>
          <a:bodyPr wrap="none" rtlCol="0">
            <a:spAutoFit/>
          </a:bodyPr>
          <a:lstStyle/>
          <a:p>
            <a:r>
              <a:rPr lang="en-US" sz="2400" b="1" dirty="0" err="1"/>
              <a:t>Lợi</a:t>
            </a:r>
            <a:r>
              <a:rPr lang="en-US" sz="2400" b="1" dirty="0"/>
              <a:t> </a:t>
            </a:r>
            <a:r>
              <a:rPr lang="en-US" sz="2400" b="1" dirty="0" err="1"/>
              <a:t>ích</a:t>
            </a:r>
            <a:r>
              <a:rPr lang="en-US" sz="2400" b="1" dirty="0"/>
              <a:t> </a:t>
            </a:r>
            <a:r>
              <a:rPr lang="en-US" sz="2400" b="1" dirty="0" err="1"/>
              <a:t>lâu</a:t>
            </a:r>
            <a:r>
              <a:rPr lang="en-US" sz="2400" b="1" dirty="0"/>
              <a:t> </a:t>
            </a:r>
            <a:r>
              <a:rPr lang="en-US" sz="2400" b="1" dirty="0" err="1"/>
              <a:t>dài</a:t>
            </a:r>
            <a:r>
              <a:rPr lang="en-US" sz="2400" b="1" dirty="0"/>
              <a:t>:</a:t>
            </a:r>
            <a:endParaRPr lang="en-US" sz="2400" dirty="0"/>
          </a:p>
        </p:txBody>
      </p:sp>
      <p:sp>
        <p:nvSpPr>
          <p:cNvPr id="6" name="TextBox 5">
            <a:extLst>
              <a:ext uri="{FF2B5EF4-FFF2-40B4-BE49-F238E27FC236}">
                <a16:creationId xmlns:a16="http://schemas.microsoft.com/office/drawing/2014/main" id="{9C2286CD-DAFA-1795-03C1-EDA8F120DEB3}"/>
              </a:ext>
            </a:extLst>
          </p:cNvPr>
          <p:cNvSpPr txBox="1"/>
          <p:nvPr/>
        </p:nvSpPr>
        <p:spPr>
          <a:xfrm>
            <a:off x="7440081" y="3086564"/>
            <a:ext cx="4058382" cy="2246769"/>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dirty="0"/>
              <a:t>Làm </a:t>
            </a:r>
            <a:r>
              <a:rPr lang="en-US" sz="2000" dirty="0" err="1"/>
              <a:t>nền</a:t>
            </a:r>
            <a:r>
              <a:rPr lang="en-US" sz="2000" dirty="0"/>
              <a:t> </a:t>
            </a:r>
            <a:r>
              <a:rPr lang="en-US" sz="2000" dirty="0" err="1"/>
              <a:t>tảng</a:t>
            </a:r>
            <a:r>
              <a:rPr lang="en-US" sz="2000" dirty="0"/>
              <a:t> </a:t>
            </a:r>
            <a:r>
              <a:rPr lang="en-US" sz="2000" dirty="0" err="1"/>
              <a:t>cho</a:t>
            </a:r>
            <a:r>
              <a:rPr lang="en-US" sz="2000" dirty="0"/>
              <a:t> CI/CD </a:t>
            </a:r>
            <a:r>
              <a:rPr lang="en-US" sz="2000" dirty="0" err="1"/>
              <a:t>tự</a:t>
            </a:r>
            <a:r>
              <a:rPr lang="en-US" sz="2000" dirty="0"/>
              <a:t> </a:t>
            </a:r>
            <a:r>
              <a:rPr lang="en-US" sz="2000" dirty="0" err="1"/>
              <a:t>động</a:t>
            </a:r>
            <a:endParaRPr lang="en-US" sz="2000" dirty="0"/>
          </a:p>
          <a:p>
            <a:pPr marL="285750" indent="-285750" algn="just">
              <a:buFont typeface="Wingdings" panose="05000000000000000000" pitchFamily="2" charset="2"/>
              <a:buChar char="Ø"/>
            </a:pPr>
            <a:r>
              <a:rPr lang="en-US" sz="2000" dirty="0" err="1"/>
              <a:t>Tái</a:t>
            </a:r>
            <a:r>
              <a:rPr lang="en-US" sz="2000" dirty="0"/>
              <a:t> </a:t>
            </a:r>
            <a:r>
              <a:rPr lang="en-US" sz="2000" dirty="0" err="1"/>
              <a:t>sử</a:t>
            </a:r>
            <a:r>
              <a:rPr lang="en-US" sz="2000" dirty="0"/>
              <a:t> </a:t>
            </a:r>
            <a:r>
              <a:rPr lang="en-US" sz="2000" dirty="0" err="1"/>
              <a:t>dụng</a:t>
            </a:r>
            <a:r>
              <a:rPr lang="en-US" sz="2000" dirty="0"/>
              <a:t> </a:t>
            </a:r>
            <a:r>
              <a:rPr lang="en-US" sz="2000" dirty="0" err="1"/>
              <a:t>kiến</a:t>
            </a:r>
            <a:r>
              <a:rPr lang="en-US" sz="2000" dirty="0"/>
              <a:t> </a:t>
            </a:r>
            <a:r>
              <a:rPr lang="en-US" sz="2000" dirty="0" err="1"/>
              <a:t>trúc</a:t>
            </a:r>
            <a:r>
              <a:rPr lang="en-US" sz="2000" dirty="0"/>
              <a:t> này </a:t>
            </a:r>
            <a:r>
              <a:rPr lang="en-US" sz="2000" dirty="0" err="1"/>
              <a:t>cho</a:t>
            </a:r>
            <a:r>
              <a:rPr lang="en-US" sz="2000" dirty="0"/>
              <a:t> </a:t>
            </a:r>
            <a:r>
              <a:rPr lang="en-US" sz="2000" dirty="0" err="1"/>
              <a:t>các</a:t>
            </a:r>
            <a:r>
              <a:rPr lang="en-US" sz="2000" dirty="0"/>
              <a:t> </a:t>
            </a:r>
            <a:r>
              <a:rPr lang="en-US" sz="2000" dirty="0" err="1"/>
              <a:t>hệ</a:t>
            </a:r>
            <a:r>
              <a:rPr lang="en-US" sz="2000" dirty="0"/>
              <a:t> </a:t>
            </a:r>
            <a:r>
              <a:rPr lang="en-US" sz="2000" dirty="0" err="1"/>
              <a:t>thống</a:t>
            </a:r>
            <a:r>
              <a:rPr lang="en-US" sz="2000" dirty="0"/>
              <a:t> </a:t>
            </a:r>
            <a:r>
              <a:rPr lang="en-US" sz="2000" dirty="0" err="1"/>
              <a:t>khách</a:t>
            </a:r>
            <a:r>
              <a:rPr lang="en-US" sz="2000" dirty="0"/>
              <a:t> </a:t>
            </a:r>
            <a:r>
              <a:rPr lang="en-US" sz="2000" dirty="0" err="1"/>
              <a:t>hàng</a:t>
            </a:r>
            <a:endParaRPr lang="en-US" sz="2000" dirty="0"/>
          </a:p>
          <a:p>
            <a:pPr marL="285750" indent="-285750" algn="just">
              <a:buFont typeface="Wingdings" panose="05000000000000000000" pitchFamily="2" charset="2"/>
              <a:buChar char="Ø"/>
            </a:pPr>
            <a:r>
              <a:rPr lang="en-US" sz="2000" dirty="0" err="1"/>
              <a:t>Sẵn</a:t>
            </a:r>
            <a:r>
              <a:rPr lang="en-US" sz="2000" dirty="0"/>
              <a:t> </a:t>
            </a:r>
            <a:r>
              <a:rPr lang="en-US" sz="2000" dirty="0" err="1"/>
              <a:t>sàng</a:t>
            </a:r>
            <a:r>
              <a:rPr lang="en-US" sz="2000" dirty="0"/>
              <a:t> </a:t>
            </a:r>
            <a:r>
              <a:rPr lang="en-US" sz="2000" dirty="0" err="1"/>
              <a:t>mở</a:t>
            </a:r>
            <a:r>
              <a:rPr lang="en-US" sz="2000" dirty="0"/>
              <a:t> </a:t>
            </a:r>
            <a:r>
              <a:rPr lang="en-US" sz="2000" dirty="0" err="1"/>
              <a:t>rộng</a:t>
            </a:r>
            <a:r>
              <a:rPr lang="en-US" sz="2000" dirty="0"/>
              <a:t> sang </a:t>
            </a:r>
            <a:r>
              <a:rPr lang="en-US" sz="2000" dirty="0" err="1"/>
              <a:t>đa</a:t>
            </a:r>
            <a:r>
              <a:rPr lang="en-US" sz="2000" dirty="0"/>
              <a:t> </a:t>
            </a:r>
            <a:r>
              <a:rPr lang="en-US" sz="2000" dirty="0" err="1"/>
              <a:t>vùng</a:t>
            </a:r>
            <a:r>
              <a:rPr lang="en-US" sz="2000" dirty="0"/>
              <a:t> </a:t>
            </a:r>
            <a:r>
              <a:rPr lang="en-US" sz="2000" dirty="0" err="1"/>
              <a:t>toàn</a:t>
            </a:r>
            <a:r>
              <a:rPr lang="en-US" sz="2000" dirty="0"/>
              <a:t> </a:t>
            </a:r>
            <a:r>
              <a:rPr lang="en-US" sz="2000" dirty="0" err="1"/>
              <a:t>cầu</a:t>
            </a:r>
            <a:r>
              <a:rPr lang="en-US" sz="2000" dirty="0"/>
              <a:t> </a:t>
            </a:r>
            <a:r>
              <a:rPr lang="en-US" sz="2000" dirty="0" err="1"/>
              <a:t>và</a:t>
            </a:r>
            <a:r>
              <a:rPr lang="en-US" sz="2000" dirty="0"/>
              <a:t> </a:t>
            </a:r>
            <a:r>
              <a:rPr lang="en-US" sz="2000" dirty="0" err="1"/>
              <a:t>tích</a:t>
            </a:r>
            <a:r>
              <a:rPr lang="en-US" sz="2000" dirty="0"/>
              <a:t> </a:t>
            </a:r>
            <a:r>
              <a:rPr lang="en-US" sz="2000" dirty="0" err="1"/>
              <a:t>hợp</a:t>
            </a:r>
            <a:r>
              <a:rPr lang="en-US" sz="2000" dirty="0"/>
              <a:t> High Availability</a:t>
            </a:r>
          </a:p>
          <a:p>
            <a:pPr marL="285750" indent="-285750" algn="just">
              <a:buFont typeface="Wingdings" panose="05000000000000000000" pitchFamily="2" charset="2"/>
              <a:buChar char="Ø"/>
            </a:pPr>
            <a:endParaRPr lang="en-US" sz="2000" dirty="0"/>
          </a:p>
        </p:txBody>
      </p:sp>
      <p:sp>
        <p:nvSpPr>
          <p:cNvPr id="7" name="Cloud 6">
            <a:extLst>
              <a:ext uri="{FF2B5EF4-FFF2-40B4-BE49-F238E27FC236}">
                <a16:creationId xmlns:a16="http://schemas.microsoft.com/office/drawing/2014/main" id="{64D05C21-C373-994C-D1B9-BCB131CDCFB6}"/>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16</a:t>
            </a:r>
          </a:p>
        </p:txBody>
      </p:sp>
    </p:spTree>
    <p:extLst>
      <p:ext uri="{BB962C8B-B14F-4D97-AF65-F5344CB8AC3E}">
        <p14:creationId xmlns:p14="http://schemas.microsoft.com/office/powerpoint/2010/main" val="161816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1FDE-037B-C83D-3519-1784FEA3BB76}"/>
              </a:ext>
            </a:extLst>
          </p:cNvPr>
          <p:cNvSpPr>
            <a:spLocks noGrp="1"/>
          </p:cNvSpPr>
          <p:nvPr>
            <p:ph type="title"/>
          </p:nvPr>
        </p:nvSpPr>
        <p:spPr>
          <a:xfrm>
            <a:off x="2751512" y="462093"/>
            <a:ext cx="6688975" cy="1450757"/>
          </a:xfrm>
        </p:spPr>
        <p:txBody>
          <a:bodyPr/>
          <a:lstStyle/>
          <a:p>
            <a:r>
              <a:rPr lang="en-US" dirty="0"/>
              <a:t>References</a:t>
            </a:r>
            <a:r>
              <a:rPr lang="en-US" b="1" dirty="0"/>
              <a:t> </a:t>
            </a:r>
            <a:r>
              <a:rPr lang="en-US" dirty="0"/>
              <a:t>&amp; </a:t>
            </a:r>
            <a:r>
              <a:rPr lang="en-US" dirty="0" err="1"/>
              <a:t>Phụ</a:t>
            </a:r>
            <a:r>
              <a:rPr lang="en-US" dirty="0"/>
              <a:t> </a:t>
            </a:r>
            <a:r>
              <a:rPr lang="en-US" dirty="0" err="1"/>
              <a:t>lục</a:t>
            </a:r>
            <a:br>
              <a:rPr lang="en-US" b="1" dirty="0"/>
            </a:br>
            <a:endParaRPr lang="en-US" dirty="0"/>
          </a:p>
        </p:txBody>
      </p:sp>
      <p:sp>
        <p:nvSpPr>
          <p:cNvPr id="6" name="TextBox 5">
            <a:extLst>
              <a:ext uri="{FF2B5EF4-FFF2-40B4-BE49-F238E27FC236}">
                <a16:creationId xmlns:a16="http://schemas.microsoft.com/office/drawing/2014/main" id="{ED1E29A8-ED05-F066-4284-A64880DE8B46}"/>
              </a:ext>
            </a:extLst>
          </p:cNvPr>
          <p:cNvSpPr txBox="1"/>
          <p:nvPr/>
        </p:nvSpPr>
        <p:spPr>
          <a:xfrm>
            <a:off x="1102686" y="2277072"/>
            <a:ext cx="894661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Atlassian/Gartner: </a:t>
            </a:r>
            <a:r>
              <a:rPr lang="en-US" dirty="0">
                <a:hlinkClick r:id="rId2"/>
              </a:rPr>
              <a:t>https://www.atlassian.com/incident-management/kpis/cost-of-downtime</a:t>
            </a:r>
            <a:endParaRPr lang="en-US" dirty="0"/>
          </a:p>
          <a:p>
            <a:pPr marL="285750" indent="-285750">
              <a:buFont typeface="Arial" panose="020B0604020202020204" pitchFamily="34" charset="0"/>
              <a:buChar char="•"/>
            </a:pPr>
            <a:r>
              <a:rPr lang="en-US" dirty="0"/>
              <a:t>TechRepublic/Gartner: </a:t>
            </a:r>
            <a:r>
              <a:rPr lang="en-US" dirty="0">
                <a:hlinkClick r:id="rId3"/>
              </a:rPr>
              <a:t>https://www.techrepublic.com/article/85-of-organizations-will-be-cloud-first-by-2025-says-gartner/</a:t>
            </a:r>
            <a:endParaRPr lang="en-US" dirty="0"/>
          </a:p>
          <a:p>
            <a:pPr marL="285750" indent="-285750">
              <a:buFont typeface="Arial" panose="020B0604020202020204" pitchFamily="34" charset="0"/>
              <a:buChar char="•"/>
            </a:pPr>
            <a:r>
              <a:rPr lang="en-US" dirty="0"/>
              <a:t>AWS Pricing Calculator: </a:t>
            </a:r>
            <a:r>
              <a:rPr lang="en-US" dirty="0">
                <a:hlinkClick r:id="rId4"/>
              </a:rPr>
              <a:t>https://aws.amazon.com/vi/aws-cost-management/aws-pricing-calculator/</a:t>
            </a:r>
            <a:r>
              <a:rPr lang="en-US" dirty="0"/>
              <a:t> </a:t>
            </a:r>
          </a:p>
          <a:p>
            <a:pPr marL="285750" indent="-285750">
              <a:buFont typeface="Arial" panose="020B0604020202020204" pitchFamily="34" charset="0"/>
              <a:buChar char="•"/>
            </a:pPr>
            <a:r>
              <a:rPr lang="en-US" dirty="0"/>
              <a:t>AWS ECS Multi-Region Blog: </a:t>
            </a:r>
            <a:r>
              <a:rPr lang="en-US" dirty="0">
                <a:hlinkClick r:id="rId5"/>
              </a:rPr>
              <a:t>https://aws.amazon.com/vi/blogs/devops/amazon-ecs-multi-region-deployment-with-amazon-codecatalyst/</a:t>
            </a:r>
            <a:r>
              <a:rPr lang="en-US" dirty="0"/>
              <a:t> </a:t>
            </a:r>
          </a:p>
          <a:p>
            <a:pPr marL="285750" indent="-285750">
              <a:buFont typeface="Arial" panose="020B0604020202020204" pitchFamily="34" charset="0"/>
              <a:buChar char="•"/>
            </a:pPr>
            <a:r>
              <a:rPr lang="en-US" dirty="0"/>
              <a:t>RingCentral: </a:t>
            </a:r>
            <a:r>
              <a:rPr lang="en-US" dirty="0">
                <a:hlinkClick r:id="rId6"/>
              </a:rPr>
              <a:t>https://www.ringcentral.com/us/en/blog/how-much-does-an-unplanned-it-outage-cost/</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09105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937789" y="537148"/>
            <a:ext cx="8730211" cy="3892168"/>
          </a:xfrm>
        </p:spPr>
        <p:txBody>
          <a:bodyPr anchor="ctr">
            <a:noAutofit/>
          </a:bodyPr>
          <a:lstStyle/>
          <a:p>
            <a:r>
              <a:rPr lang="vi-VN" sz="2400" dirty="0">
                <a:solidFill>
                  <a:schemeClr val="bg1"/>
                </a:solidFill>
                <a:latin typeface="Bookman Old Style (Headings)"/>
                <a:ea typeface="Gadugi" panose="020B0502040204020203" pitchFamily="34" charset="0"/>
              </a:rPr>
              <a:t>Em xin chân thành cảm ơn anh/chị trong </a:t>
            </a:r>
            <a:r>
              <a:rPr lang="vi-VN" sz="2400" b="1" dirty="0">
                <a:solidFill>
                  <a:schemeClr val="bg1"/>
                </a:solidFill>
                <a:latin typeface="Bookman Old Style (Headings)"/>
                <a:ea typeface="Gadugi" panose="020B0502040204020203" pitchFamily="34" charset="0"/>
              </a:rPr>
              <a:t>team JCJ</a:t>
            </a:r>
            <a:r>
              <a:rPr lang="vi-VN" sz="2400" dirty="0">
                <a:solidFill>
                  <a:schemeClr val="bg1"/>
                </a:solidFill>
                <a:latin typeface="Bookman Old Style (Headings)"/>
                <a:ea typeface="Gadugi" panose="020B0502040204020203" pitchFamily="34" charset="0"/>
              </a:rPr>
              <a:t> đã nhiệt tình hỗ trợ và tạo điều kiện để em có thể hoàn thiện Proposal thực tập này.</a:t>
            </a:r>
            <a:br>
              <a:rPr lang="vi-VN" sz="2400" dirty="0">
                <a:solidFill>
                  <a:schemeClr val="bg1"/>
                </a:solidFill>
                <a:latin typeface="Bookman Old Style (Headings)"/>
                <a:ea typeface="Gadugi" panose="020B0502040204020203" pitchFamily="34" charset="0"/>
              </a:rPr>
            </a:br>
            <a:r>
              <a:rPr lang="vi-VN" sz="2400" dirty="0">
                <a:solidFill>
                  <a:schemeClr val="bg1"/>
                </a:solidFill>
                <a:latin typeface="Bookman Old Style (Headings)"/>
                <a:ea typeface="Gadugi" panose="020B0502040204020203" pitchFamily="34" charset="0"/>
              </a:rPr>
              <a:t>Em gửi Proposal trước thời hạn để thuận tiện cho việc xác nhận và đóng dấu. Rất mong anh/chị xem xét và hỗ trợ giúp em hoàn tất thủ tục thực tập theo quy định.</a:t>
            </a:r>
            <a:br>
              <a:rPr lang="vi-VN" sz="2400" dirty="0">
                <a:solidFill>
                  <a:schemeClr val="bg1"/>
                </a:solidFill>
                <a:latin typeface="Bookman Old Style (Headings)"/>
                <a:ea typeface="Gadugi" panose="020B0502040204020203" pitchFamily="34" charset="0"/>
              </a:rPr>
            </a:br>
            <a:r>
              <a:rPr lang="vi-VN" sz="2400" dirty="0">
                <a:solidFill>
                  <a:schemeClr val="bg1"/>
                </a:solidFill>
                <a:latin typeface="Bookman Old Style (Headings)"/>
                <a:ea typeface="Gadugi" panose="020B0502040204020203" pitchFamily="34" charset="0"/>
              </a:rPr>
              <a:t>Em rất mong sẽ tiếp tục nhận được sự hướng dẫn, góp ý từ anh/chị trong suốt quá trình thực tập sắp tới.</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667560"/>
          </a:xfrm>
        </p:spPr>
        <p:txBody>
          <a:bodyPr>
            <a:normAutofit/>
          </a:bodyPr>
          <a:lstStyle/>
          <a:p>
            <a:r>
              <a:rPr lang="en-US" dirty="0">
                <a:solidFill>
                  <a:schemeClr val="bg1"/>
                </a:solidFill>
              </a:rPr>
              <a:t>- </a:t>
            </a:r>
            <a:r>
              <a:rPr lang="vi-VN" dirty="0">
                <a:solidFill>
                  <a:schemeClr val="bg1"/>
                </a:solidFill>
              </a:rPr>
              <a:t>Trân trọng cảm ơn anh/chị và team JCJ!</a:t>
            </a:r>
            <a:endParaRPr lang="en-US" dirty="0">
              <a:solidFill>
                <a:schemeClr val="bg1"/>
              </a:solidFill>
            </a:endParaRPr>
          </a:p>
        </p:txBody>
      </p:sp>
    </p:spTree>
    <p:extLst>
      <p:ext uri="{BB962C8B-B14F-4D97-AF65-F5344CB8AC3E}">
        <p14:creationId xmlns:p14="http://schemas.microsoft.com/office/powerpoint/2010/main" val="19171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2D4A-8083-77F1-82ED-B58B67594691}"/>
              </a:ext>
            </a:extLst>
          </p:cNvPr>
          <p:cNvSpPr>
            <a:spLocks noGrp="1"/>
          </p:cNvSpPr>
          <p:nvPr>
            <p:ph type="title"/>
          </p:nvPr>
        </p:nvSpPr>
        <p:spPr>
          <a:xfrm>
            <a:off x="3291839" y="277091"/>
            <a:ext cx="6378633" cy="1044357"/>
          </a:xfrm>
        </p:spPr>
        <p:txBody>
          <a:bodyPr/>
          <a:lstStyle/>
          <a:p>
            <a:r>
              <a:rPr lang="en-US" dirty="0"/>
              <a:t>Executive Summary</a:t>
            </a:r>
          </a:p>
        </p:txBody>
      </p:sp>
      <p:sp>
        <p:nvSpPr>
          <p:cNvPr id="10" name="TextBox 9">
            <a:extLst>
              <a:ext uri="{FF2B5EF4-FFF2-40B4-BE49-F238E27FC236}">
                <a16:creationId xmlns:a16="http://schemas.microsoft.com/office/drawing/2014/main" id="{57A248F6-7334-902C-5A34-A9B14850756F}"/>
              </a:ext>
            </a:extLst>
          </p:cNvPr>
          <p:cNvSpPr txBox="1"/>
          <p:nvPr/>
        </p:nvSpPr>
        <p:spPr>
          <a:xfrm>
            <a:off x="948230" y="3884301"/>
            <a:ext cx="6169891"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ESC </a:t>
            </a:r>
            <a:r>
              <a:rPr lang="en-US" dirty="0" err="1"/>
              <a:t>Fargate</a:t>
            </a:r>
            <a:r>
              <a:rPr lang="en-US" dirty="0"/>
              <a:t> </a:t>
            </a:r>
            <a:r>
              <a:rPr lang="en-US" dirty="0" err="1"/>
              <a:t>đa</a:t>
            </a:r>
            <a:r>
              <a:rPr lang="en-US" dirty="0"/>
              <a:t> </a:t>
            </a:r>
            <a:r>
              <a:rPr lang="en-US" dirty="0" err="1"/>
              <a:t>vùng</a:t>
            </a:r>
            <a:r>
              <a:rPr lang="en-US" dirty="0"/>
              <a:t> ( </a:t>
            </a:r>
            <a:r>
              <a:rPr lang="en-US" dirty="0" err="1"/>
              <a:t>Singapore,Tokyo</a:t>
            </a:r>
            <a:r>
              <a:rPr lang="en-US" dirty="0"/>
              <a:t>)</a:t>
            </a:r>
          </a:p>
          <a:p>
            <a:pPr marL="285750" indent="-285750">
              <a:buFont typeface="Wingdings" panose="05000000000000000000" pitchFamily="2" charset="2"/>
              <a:buChar char="Ø"/>
            </a:pPr>
            <a:r>
              <a:rPr lang="en-US" dirty="0" err="1"/>
              <a:t>Áp</a:t>
            </a:r>
            <a:r>
              <a:rPr lang="en-US" dirty="0"/>
              <a:t> </a:t>
            </a:r>
            <a:r>
              <a:rPr lang="en-US" dirty="0" err="1"/>
              <a:t>dụng</a:t>
            </a:r>
            <a:r>
              <a:rPr lang="en-US" dirty="0"/>
              <a:t> Blue-Green Deployment </a:t>
            </a:r>
            <a:r>
              <a:rPr lang="en-US" dirty="0" err="1"/>
              <a:t>đảm</a:t>
            </a:r>
            <a:r>
              <a:rPr lang="en-US" dirty="0"/>
              <a:t> </a:t>
            </a:r>
            <a:r>
              <a:rPr lang="en-US" dirty="0" err="1"/>
              <a:t>bảo</a:t>
            </a:r>
            <a:r>
              <a:rPr lang="en-US" dirty="0"/>
              <a:t> Zero-downtime</a:t>
            </a:r>
          </a:p>
          <a:p>
            <a:pPr marL="285750" indent="-285750">
              <a:buFont typeface="Wingdings" panose="05000000000000000000" pitchFamily="2" charset="2"/>
              <a:buChar char="Ø"/>
            </a:pPr>
            <a:r>
              <a:rPr lang="en-US" dirty="0" err="1"/>
              <a:t>Hỗ</a:t>
            </a:r>
            <a:r>
              <a:rPr lang="en-US" dirty="0"/>
              <a:t> </a:t>
            </a:r>
            <a:r>
              <a:rPr lang="en-US" dirty="0" err="1"/>
              <a:t>trợ</a:t>
            </a:r>
            <a:r>
              <a:rPr lang="en-US" dirty="0"/>
              <a:t> </a:t>
            </a:r>
            <a:r>
              <a:rPr lang="en-US" dirty="0" err="1"/>
              <a:t>tự</a:t>
            </a:r>
            <a:r>
              <a:rPr lang="en-US" dirty="0"/>
              <a:t> </a:t>
            </a:r>
            <a:r>
              <a:rPr lang="en-US" dirty="0" err="1"/>
              <a:t>động</a:t>
            </a:r>
            <a:r>
              <a:rPr lang="en-US" dirty="0"/>
              <a:t> </a:t>
            </a:r>
            <a:r>
              <a:rPr lang="en-US" dirty="0" err="1"/>
              <a:t>chuyển</a:t>
            </a:r>
            <a:r>
              <a:rPr lang="en-US" dirty="0"/>
              <a:t> </a:t>
            </a:r>
            <a:r>
              <a:rPr lang="en-US" dirty="0" err="1"/>
              <a:t>vùng</a:t>
            </a:r>
            <a:r>
              <a:rPr lang="en-US" dirty="0"/>
              <a:t> </a:t>
            </a:r>
            <a:r>
              <a:rPr lang="en-US" dirty="0" err="1"/>
              <a:t>khi</a:t>
            </a:r>
            <a:r>
              <a:rPr lang="en-US" dirty="0"/>
              <a:t> có </a:t>
            </a:r>
            <a:r>
              <a:rPr lang="en-US" dirty="0" err="1"/>
              <a:t>sự</a:t>
            </a:r>
            <a:r>
              <a:rPr lang="en-US" dirty="0"/>
              <a:t> </a:t>
            </a:r>
            <a:r>
              <a:rPr lang="en-US" dirty="0" err="1"/>
              <a:t>cố</a:t>
            </a:r>
            <a:r>
              <a:rPr lang="en-US" dirty="0"/>
              <a:t> </a:t>
            </a:r>
          </a:p>
          <a:p>
            <a:pPr marL="285750" indent="-285750">
              <a:buFont typeface="Wingdings" panose="05000000000000000000" pitchFamily="2" charset="2"/>
              <a:buChar char="Ø"/>
            </a:pPr>
            <a:r>
              <a:rPr lang="en-US" dirty="0" err="1"/>
              <a:t>Giám</a:t>
            </a:r>
            <a:r>
              <a:rPr lang="en-US" dirty="0"/>
              <a:t> </a:t>
            </a:r>
            <a:r>
              <a:rPr lang="en-US" dirty="0" err="1"/>
              <a:t>sát</a:t>
            </a:r>
            <a:r>
              <a:rPr lang="en-US" dirty="0"/>
              <a:t> </a:t>
            </a:r>
            <a:r>
              <a:rPr lang="en-US" dirty="0" err="1"/>
              <a:t>và</a:t>
            </a:r>
            <a:r>
              <a:rPr lang="en-US" dirty="0"/>
              <a:t> </a:t>
            </a:r>
            <a:r>
              <a:rPr lang="en-US" dirty="0" err="1"/>
              <a:t>cảnh</a:t>
            </a:r>
            <a:r>
              <a:rPr lang="en-US" dirty="0"/>
              <a:t> </a:t>
            </a:r>
            <a:r>
              <a:rPr lang="en-US" dirty="0" err="1"/>
              <a:t>cáo</a:t>
            </a:r>
            <a:r>
              <a:rPr lang="en-US" dirty="0"/>
              <a:t> </a:t>
            </a:r>
            <a:r>
              <a:rPr lang="en-US" dirty="0" err="1"/>
              <a:t>bằng</a:t>
            </a:r>
            <a:r>
              <a:rPr lang="en-US" dirty="0"/>
              <a:t> </a:t>
            </a:r>
            <a:r>
              <a:rPr lang="en-US" dirty="0" err="1"/>
              <a:t>Cloudwath+SNS</a:t>
            </a:r>
            <a:endParaRPr lang="en-US" dirty="0"/>
          </a:p>
        </p:txBody>
      </p:sp>
      <p:sp>
        <p:nvSpPr>
          <p:cNvPr id="3" name="TextBox 2">
            <a:extLst>
              <a:ext uri="{FF2B5EF4-FFF2-40B4-BE49-F238E27FC236}">
                <a16:creationId xmlns:a16="http://schemas.microsoft.com/office/drawing/2014/main" id="{032E4265-2E6A-D8AE-16FA-679C901EFB2D}"/>
              </a:ext>
            </a:extLst>
          </p:cNvPr>
          <p:cNvSpPr txBox="1"/>
          <p:nvPr/>
        </p:nvSpPr>
        <p:spPr>
          <a:xfrm>
            <a:off x="1005667" y="2134780"/>
            <a:ext cx="6470073" cy="1477328"/>
          </a:xfrm>
          <a:prstGeom prst="rect">
            <a:avLst/>
          </a:prstGeom>
          <a:noFill/>
        </p:spPr>
        <p:txBody>
          <a:bodyPr wrap="square" rtlCol="0">
            <a:spAutoFit/>
          </a:bodyPr>
          <a:lstStyle/>
          <a:p>
            <a:r>
              <a:rPr lang="en-US" b="1" dirty="0" err="1"/>
              <a:t>Dự</a:t>
            </a:r>
            <a:r>
              <a:rPr lang="en-US" b="1" dirty="0"/>
              <a:t> </a:t>
            </a:r>
            <a:r>
              <a:rPr lang="en-US" b="1" dirty="0" err="1"/>
              <a:t>án</a:t>
            </a:r>
            <a:r>
              <a:rPr lang="en-US" b="1" dirty="0"/>
              <a:t>:</a:t>
            </a:r>
            <a:r>
              <a:rPr lang="en-US" dirty="0"/>
              <a:t> </a:t>
            </a:r>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vùng</a:t>
            </a:r>
            <a:r>
              <a:rPr lang="en-US" dirty="0"/>
              <a:t> </a:t>
            </a:r>
            <a:r>
              <a:rPr lang="en-US" dirty="0" err="1"/>
              <a:t>sử</a:t>
            </a:r>
            <a:r>
              <a:rPr lang="en-US" dirty="0"/>
              <a:t> </a:t>
            </a:r>
            <a:r>
              <a:rPr lang="en-US" dirty="0" err="1"/>
              <a:t>dụng</a:t>
            </a:r>
            <a:r>
              <a:rPr lang="en-US" dirty="0"/>
              <a:t> Amazon ECS </a:t>
            </a:r>
            <a:r>
              <a:rPr lang="en-US" dirty="0" err="1"/>
              <a:t>Fargate</a:t>
            </a:r>
            <a:r>
              <a:rPr lang="en-US" dirty="0"/>
              <a:t> </a:t>
            </a:r>
            <a:r>
              <a:rPr lang="en-US" dirty="0" err="1"/>
              <a:t>nhằm</a:t>
            </a:r>
            <a:r>
              <a:rPr lang="en-US" dirty="0"/>
              <a:t> </a:t>
            </a:r>
            <a:r>
              <a:rPr lang="en-US" dirty="0" err="1"/>
              <a:t>đảm</a:t>
            </a:r>
            <a:r>
              <a:rPr lang="en-US" dirty="0"/>
              <a:t> </a:t>
            </a:r>
            <a:r>
              <a:rPr lang="en-US" dirty="0" err="1"/>
              <a:t>bảo</a:t>
            </a:r>
            <a:r>
              <a:rPr lang="en-US" dirty="0"/>
              <a:t> </a:t>
            </a:r>
            <a:r>
              <a:rPr lang="en-US" dirty="0" err="1"/>
              <a:t>khả</a:t>
            </a:r>
            <a:r>
              <a:rPr lang="en-US" dirty="0"/>
              <a:t> </a:t>
            </a:r>
            <a:r>
              <a:rPr lang="en-US" dirty="0" err="1"/>
              <a:t>năng</a:t>
            </a:r>
            <a:r>
              <a:rPr lang="en-US" dirty="0"/>
              <a:t> </a:t>
            </a:r>
            <a:r>
              <a:rPr lang="en-US" dirty="0" err="1"/>
              <a:t>phục</a:t>
            </a:r>
            <a:r>
              <a:rPr lang="en-US" dirty="0"/>
              <a:t> </a:t>
            </a:r>
            <a:r>
              <a:rPr lang="en-US" dirty="0" err="1"/>
              <a:t>hồi</a:t>
            </a:r>
            <a:r>
              <a:rPr lang="en-US" dirty="0"/>
              <a:t> </a:t>
            </a:r>
            <a:r>
              <a:rPr lang="en-US" dirty="0" err="1"/>
              <a:t>thảm</a:t>
            </a:r>
            <a:r>
              <a:rPr lang="en-US" dirty="0"/>
              <a:t> </a:t>
            </a:r>
            <a:r>
              <a:rPr lang="en-US" dirty="0" err="1"/>
              <a:t>họa</a:t>
            </a:r>
            <a:r>
              <a:rPr lang="en-US" dirty="0"/>
              <a:t> (Disaster Recovery), </a:t>
            </a:r>
            <a:r>
              <a:rPr lang="en-US" dirty="0" err="1"/>
              <a:t>tăng</a:t>
            </a:r>
            <a:r>
              <a:rPr lang="en-US" dirty="0"/>
              <a:t> </a:t>
            </a:r>
            <a:r>
              <a:rPr lang="en-US" dirty="0" err="1"/>
              <a:t>độ</a:t>
            </a:r>
            <a:r>
              <a:rPr lang="en-US" dirty="0"/>
              <a:t> </a:t>
            </a:r>
            <a:r>
              <a:rPr lang="en-US" dirty="0" err="1"/>
              <a:t>sẵn</a:t>
            </a:r>
            <a:r>
              <a:rPr lang="en-US" dirty="0"/>
              <a:t> </a:t>
            </a:r>
            <a:r>
              <a:rPr lang="en-US" dirty="0" err="1"/>
              <a:t>sàng</a:t>
            </a:r>
            <a:r>
              <a:rPr lang="en-US" dirty="0"/>
              <a:t> </a:t>
            </a:r>
            <a:r>
              <a:rPr lang="en-US" dirty="0" err="1"/>
              <a:t>dịch</a:t>
            </a:r>
            <a:r>
              <a:rPr lang="en-US" dirty="0"/>
              <a:t> </a:t>
            </a:r>
            <a:r>
              <a:rPr lang="en-US" dirty="0" err="1"/>
              <a:t>vụ</a:t>
            </a:r>
            <a:r>
              <a:rPr lang="en-US" dirty="0"/>
              <a:t> (High Availability), </a:t>
            </a:r>
            <a:r>
              <a:rPr lang="en-US" dirty="0" err="1"/>
              <a:t>và</a:t>
            </a:r>
            <a:r>
              <a:rPr lang="en-US" dirty="0"/>
              <a:t> </a:t>
            </a:r>
            <a:r>
              <a:rPr lang="en-US" dirty="0" err="1"/>
              <a:t>giảm</a:t>
            </a:r>
            <a:r>
              <a:rPr lang="en-US" dirty="0"/>
              <a:t> </a:t>
            </a:r>
            <a:r>
              <a:rPr lang="en-US" dirty="0" err="1"/>
              <a:t>thiểu</a:t>
            </a:r>
            <a:r>
              <a:rPr lang="en-US" dirty="0"/>
              <a:t> </a:t>
            </a:r>
            <a:r>
              <a:rPr lang="en-US" dirty="0" err="1"/>
              <a:t>tối</a:t>
            </a:r>
            <a:r>
              <a:rPr lang="en-US" dirty="0"/>
              <a:t> </a:t>
            </a:r>
            <a:r>
              <a:rPr lang="en-US" dirty="0" err="1"/>
              <a:t>đa</a:t>
            </a:r>
            <a:r>
              <a:rPr lang="en-US" dirty="0"/>
              <a:t> </a:t>
            </a:r>
            <a:r>
              <a:rPr lang="en-US" dirty="0" err="1"/>
              <a:t>thời</a:t>
            </a:r>
            <a:r>
              <a:rPr lang="en-US" dirty="0"/>
              <a:t> </a:t>
            </a:r>
            <a:r>
              <a:rPr lang="en-US" dirty="0" err="1"/>
              <a:t>gian</a:t>
            </a:r>
            <a:r>
              <a:rPr lang="en-US" dirty="0"/>
              <a:t> </a:t>
            </a:r>
            <a:r>
              <a:rPr lang="en-US" dirty="0" err="1"/>
              <a:t>gián</a:t>
            </a:r>
            <a:r>
              <a:rPr lang="en-US" dirty="0"/>
              <a:t> </a:t>
            </a:r>
            <a:r>
              <a:rPr lang="en-US" dirty="0" err="1"/>
              <a:t>đoạn</a:t>
            </a:r>
            <a:r>
              <a:rPr lang="en-US" dirty="0"/>
              <a:t> </a:t>
            </a:r>
            <a:r>
              <a:rPr lang="en-US" dirty="0" err="1"/>
              <a:t>hệ</a:t>
            </a:r>
            <a:r>
              <a:rPr lang="en-US" dirty="0"/>
              <a:t> </a:t>
            </a:r>
            <a:r>
              <a:rPr lang="en-US" dirty="0" err="1"/>
              <a:t>thống</a:t>
            </a:r>
            <a:r>
              <a:rPr lang="en-US" dirty="0"/>
              <a:t> (Zero-downtime Deployment).</a:t>
            </a:r>
          </a:p>
        </p:txBody>
      </p:sp>
      <p:sp>
        <p:nvSpPr>
          <p:cNvPr id="4" name="TextBox 3">
            <a:extLst>
              <a:ext uri="{FF2B5EF4-FFF2-40B4-BE49-F238E27FC236}">
                <a16:creationId xmlns:a16="http://schemas.microsoft.com/office/drawing/2014/main" id="{3C1A16A2-954E-11FD-BB9A-8EB9E06198DA}"/>
              </a:ext>
            </a:extLst>
          </p:cNvPr>
          <p:cNvSpPr txBox="1"/>
          <p:nvPr/>
        </p:nvSpPr>
        <p:spPr>
          <a:xfrm>
            <a:off x="7540908" y="2134780"/>
            <a:ext cx="2408032" cy="369332"/>
          </a:xfrm>
          <a:prstGeom prst="rect">
            <a:avLst/>
          </a:prstGeom>
          <a:noFill/>
        </p:spPr>
        <p:txBody>
          <a:bodyPr wrap="none" rtlCol="0">
            <a:spAutoFit/>
          </a:bodyPr>
          <a:lstStyle/>
          <a:p>
            <a:r>
              <a:rPr lang="en-US" dirty="0"/>
              <a:t>📊 </a:t>
            </a:r>
            <a:r>
              <a:rPr lang="en-US" b="1" dirty="0" err="1"/>
              <a:t>Lợi</a:t>
            </a:r>
            <a:r>
              <a:rPr lang="en-US" b="1" dirty="0"/>
              <a:t> </a:t>
            </a:r>
            <a:r>
              <a:rPr lang="en-US" b="1" dirty="0" err="1"/>
              <a:t>ích</a:t>
            </a:r>
            <a:r>
              <a:rPr lang="en-US" b="1" dirty="0"/>
              <a:t> </a:t>
            </a:r>
            <a:r>
              <a:rPr lang="en-US" b="1" dirty="0" err="1"/>
              <a:t>kinh</a:t>
            </a:r>
            <a:r>
              <a:rPr lang="en-US" b="1" dirty="0"/>
              <a:t> </a:t>
            </a:r>
            <a:r>
              <a:rPr lang="en-US" b="1" dirty="0" err="1"/>
              <a:t>doanh</a:t>
            </a:r>
            <a:r>
              <a:rPr lang="en-US" b="1" dirty="0"/>
              <a:t>:</a:t>
            </a:r>
            <a:endParaRPr lang="en-US" dirty="0"/>
          </a:p>
        </p:txBody>
      </p:sp>
      <p:sp>
        <p:nvSpPr>
          <p:cNvPr id="5" name="TextBox 4">
            <a:extLst>
              <a:ext uri="{FF2B5EF4-FFF2-40B4-BE49-F238E27FC236}">
                <a16:creationId xmlns:a16="http://schemas.microsoft.com/office/drawing/2014/main" id="{BB613D83-AC05-9E44-604B-1D3DA907058B}"/>
              </a:ext>
            </a:extLst>
          </p:cNvPr>
          <p:cNvSpPr txBox="1"/>
          <p:nvPr/>
        </p:nvSpPr>
        <p:spPr>
          <a:xfrm>
            <a:off x="7540908" y="2587181"/>
            <a:ext cx="4473172" cy="3139321"/>
          </a:xfrm>
          <a:prstGeom prst="rect">
            <a:avLst/>
          </a:prstGeom>
          <a:noFill/>
        </p:spPr>
        <p:txBody>
          <a:bodyPr wrap="square" rtlCol="0">
            <a:spAutoFit/>
          </a:bodyPr>
          <a:lstStyle/>
          <a:p>
            <a:pPr marL="285750" indent="-285750">
              <a:buFont typeface="Wingdings" panose="05000000000000000000" pitchFamily="2" charset="2"/>
              <a:buChar char="ü"/>
            </a:pPr>
            <a:r>
              <a:rPr lang="en-US" b="1" dirty="0" err="1"/>
              <a:t>Triển</a:t>
            </a:r>
            <a:r>
              <a:rPr lang="en-US" b="1" dirty="0"/>
              <a:t> </a:t>
            </a:r>
            <a:r>
              <a:rPr lang="en-US" b="1" dirty="0" err="1"/>
              <a:t>khai</a:t>
            </a:r>
            <a:r>
              <a:rPr lang="en-US" b="1" dirty="0"/>
              <a:t> </a:t>
            </a:r>
            <a:r>
              <a:rPr lang="en-US" b="1" dirty="0" err="1"/>
              <a:t>không</a:t>
            </a:r>
            <a:r>
              <a:rPr lang="en-US" b="1" dirty="0"/>
              <a:t> </a:t>
            </a:r>
            <a:r>
              <a:rPr lang="en-US" b="1" dirty="0" err="1"/>
              <a:t>gián</a:t>
            </a:r>
            <a:r>
              <a:rPr lang="en-US" b="1" dirty="0"/>
              <a:t> </a:t>
            </a:r>
            <a:r>
              <a:rPr lang="en-US" b="1" dirty="0" err="1"/>
              <a:t>đoạn</a:t>
            </a:r>
            <a:r>
              <a:rPr lang="en-US" b="1" dirty="0"/>
              <a:t>:</a:t>
            </a:r>
            <a:r>
              <a:rPr lang="en-US" dirty="0"/>
              <a:t> </a:t>
            </a:r>
            <a:r>
              <a:rPr lang="en-US" dirty="0" err="1"/>
              <a:t>Giảm</a:t>
            </a:r>
            <a:r>
              <a:rPr lang="en-US" dirty="0"/>
              <a:t> downtime </a:t>
            </a:r>
            <a:r>
              <a:rPr lang="en-US" dirty="0" err="1"/>
              <a:t>khi</a:t>
            </a:r>
            <a:r>
              <a:rPr lang="en-US" dirty="0"/>
              <a:t> </a:t>
            </a:r>
            <a:r>
              <a:rPr lang="en-US" dirty="0" err="1"/>
              <a:t>cập</a:t>
            </a:r>
            <a:r>
              <a:rPr lang="en-US" dirty="0"/>
              <a:t> </a:t>
            </a:r>
            <a:r>
              <a:rPr lang="en-US" dirty="0" err="1"/>
              <a:t>nhật</a:t>
            </a:r>
            <a:r>
              <a:rPr lang="en-US" dirty="0"/>
              <a:t> </a:t>
            </a:r>
            <a:r>
              <a:rPr lang="en-US" dirty="0" err="1"/>
              <a:t>phiên</a:t>
            </a:r>
            <a:r>
              <a:rPr lang="en-US" dirty="0"/>
              <a:t> </a:t>
            </a:r>
            <a:r>
              <a:rPr lang="en-US" dirty="0" err="1"/>
              <a:t>bản</a:t>
            </a:r>
            <a:r>
              <a:rPr lang="en-US" dirty="0"/>
              <a:t> </a:t>
            </a:r>
            <a:r>
              <a:rPr lang="en-US" dirty="0" err="1"/>
              <a:t>ứng</a:t>
            </a:r>
            <a:r>
              <a:rPr lang="en-US" dirty="0"/>
              <a:t> </a:t>
            </a:r>
            <a:r>
              <a:rPr lang="en-US" dirty="0" err="1"/>
              <a:t>dụng</a:t>
            </a:r>
            <a:r>
              <a:rPr lang="en-US" dirty="0"/>
              <a:t> mới.</a:t>
            </a:r>
          </a:p>
          <a:p>
            <a:pPr marL="285750" indent="-285750">
              <a:buFont typeface="Wingdings" panose="05000000000000000000" pitchFamily="2" charset="2"/>
              <a:buChar char="ü"/>
            </a:pPr>
            <a:r>
              <a:rPr lang="en-US" b="1" dirty="0" err="1"/>
              <a:t>Khả</a:t>
            </a:r>
            <a:r>
              <a:rPr lang="en-US" b="1" dirty="0"/>
              <a:t> </a:t>
            </a:r>
            <a:r>
              <a:rPr lang="en-US" b="1" dirty="0" err="1"/>
              <a:t>năng</a:t>
            </a:r>
            <a:r>
              <a:rPr lang="en-US" b="1" dirty="0"/>
              <a:t> </a:t>
            </a:r>
            <a:r>
              <a:rPr lang="en-US" b="1" dirty="0" err="1"/>
              <a:t>phục</a:t>
            </a:r>
            <a:r>
              <a:rPr lang="en-US" b="1" dirty="0"/>
              <a:t> </a:t>
            </a:r>
            <a:r>
              <a:rPr lang="en-US" b="1" dirty="0" err="1"/>
              <a:t>hồi</a:t>
            </a:r>
            <a:r>
              <a:rPr lang="en-US" b="1" dirty="0"/>
              <a:t> </a:t>
            </a:r>
            <a:r>
              <a:rPr lang="en-US" b="1" dirty="0" err="1"/>
              <a:t>cao</a:t>
            </a:r>
            <a:r>
              <a:rPr lang="en-US" b="1" dirty="0"/>
              <a:t>:</a:t>
            </a:r>
            <a:r>
              <a:rPr lang="en-US" dirty="0"/>
              <a:t> </a:t>
            </a:r>
            <a:r>
              <a:rPr lang="en-US" dirty="0" err="1"/>
              <a:t>Tự</a:t>
            </a:r>
            <a:r>
              <a:rPr lang="en-US" dirty="0"/>
              <a:t> </a:t>
            </a:r>
            <a:r>
              <a:rPr lang="en-US" dirty="0" err="1"/>
              <a:t>động</a:t>
            </a:r>
            <a:r>
              <a:rPr lang="en-US" dirty="0"/>
              <a:t> </a:t>
            </a:r>
            <a:r>
              <a:rPr lang="en-US" dirty="0" err="1"/>
              <a:t>chuyển</a:t>
            </a:r>
            <a:r>
              <a:rPr lang="en-US" dirty="0"/>
              <a:t> </a:t>
            </a:r>
            <a:r>
              <a:rPr lang="en-US" dirty="0" err="1"/>
              <a:t>vùng</a:t>
            </a:r>
            <a:r>
              <a:rPr lang="en-US" dirty="0"/>
              <a:t> </a:t>
            </a:r>
            <a:r>
              <a:rPr lang="en-US" dirty="0" err="1"/>
              <a:t>nếu</a:t>
            </a:r>
            <a:r>
              <a:rPr lang="en-US" dirty="0"/>
              <a:t> </a:t>
            </a:r>
            <a:r>
              <a:rPr lang="en-US" dirty="0" err="1"/>
              <a:t>một</a:t>
            </a:r>
            <a:r>
              <a:rPr lang="en-US" dirty="0"/>
              <a:t> </a:t>
            </a:r>
            <a:r>
              <a:rPr lang="en-US" dirty="0" err="1"/>
              <a:t>khu</a:t>
            </a:r>
            <a:r>
              <a:rPr lang="en-US" dirty="0"/>
              <a:t> </a:t>
            </a:r>
            <a:r>
              <a:rPr lang="en-US" dirty="0" err="1"/>
              <a:t>vực</a:t>
            </a:r>
            <a:r>
              <a:rPr lang="en-US" dirty="0"/>
              <a:t> </a:t>
            </a:r>
            <a:r>
              <a:rPr lang="en-US" dirty="0" err="1"/>
              <a:t>gặp</a:t>
            </a:r>
            <a:r>
              <a:rPr lang="en-US" dirty="0"/>
              <a:t> </a:t>
            </a:r>
            <a:r>
              <a:rPr lang="en-US" dirty="0" err="1"/>
              <a:t>sự</a:t>
            </a:r>
            <a:r>
              <a:rPr lang="en-US" dirty="0"/>
              <a:t> </a:t>
            </a:r>
            <a:r>
              <a:rPr lang="en-US" dirty="0" err="1"/>
              <a:t>cố</a:t>
            </a:r>
            <a:r>
              <a:rPr lang="en-US" dirty="0"/>
              <a:t>.</a:t>
            </a:r>
          </a:p>
          <a:p>
            <a:pPr marL="285750" indent="-285750">
              <a:buFont typeface="Wingdings" panose="05000000000000000000" pitchFamily="2" charset="2"/>
              <a:buChar char="ü"/>
            </a:pPr>
            <a:r>
              <a:rPr lang="en-US" b="1" dirty="0" err="1"/>
              <a:t>Tiết</a:t>
            </a:r>
            <a:r>
              <a:rPr lang="en-US" b="1" dirty="0"/>
              <a:t> </a:t>
            </a:r>
            <a:r>
              <a:rPr lang="en-US" b="1" dirty="0" err="1"/>
              <a:t>kiệm</a:t>
            </a:r>
            <a:r>
              <a:rPr lang="en-US" b="1" dirty="0"/>
              <a:t> chi </a:t>
            </a:r>
            <a:r>
              <a:rPr lang="en-US" b="1" dirty="0" err="1"/>
              <a:t>phí</a:t>
            </a:r>
            <a:r>
              <a:rPr lang="en-US" b="1" dirty="0"/>
              <a:t> </a:t>
            </a:r>
            <a:r>
              <a:rPr lang="en-US" b="1" dirty="0" err="1"/>
              <a:t>và</a:t>
            </a:r>
            <a:r>
              <a:rPr lang="en-US" b="1" dirty="0"/>
              <a:t> </a:t>
            </a:r>
            <a:r>
              <a:rPr lang="en-US" b="1" dirty="0" err="1"/>
              <a:t>công</a:t>
            </a:r>
            <a:r>
              <a:rPr lang="en-US" b="1" dirty="0"/>
              <a:t> </a:t>
            </a:r>
            <a:r>
              <a:rPr lang="en-US" b="1" dirty="0" err="1"/>
              <a:t>sức</a:t>
            </a:r>
            <a:r>
              <a:rPr lang="en-US" b="1" dirty="0"/>
              <a:t> </a:t>
            </a:r>
            <a:r>
              <a:rPr lang="en-US" b="1" dirty="0" err="1"/>
              <a:t>vận</a:t>
            </a:r>
            <a:r>
              <a:rPr lang="en-US" b="1" dirty="0"/>
              <a:t> </a:t>
            </a:r>
            <a:r>
              <a:rPr lang="en-US" b="1" dirty="0" err="1"/>
              <a:t>hành</a:t>
            </a:r>
            <a:r>
              <a:rPr lang="en-US" b="1" dirty="0"/>
              <a:t>:</a:t>
            </a:r>
            <a:r>
              <a:rPr lang="en-US" dirty="0"/>
              <a:t> </a:t>
            </a:r>
            <a:r>
              <a:rPr lang="en-US" dirty="0" err="1"/>
              <a:t>Không</a:t>
            </a:r>
            <a:r>
              <a:rPr lang="en-US" dirty="0"/>
              <a:t> </a:t>
            </a:r>
            <a:r>
              <a:rPr lang="en-US" dirty="0" err="1"/>
              <a:t>cần</a:t>
            </a:r>
            <a:r>
              <a:rPr lang="en-US" dirty="0"/>
              <a:t> </a:t>
            </a:r>
            <a:r>
              <a:rPr lang="en-US" dirty="0" err="1"/>
              <a:t>quản</a:t>
            </a:r>
            <a:r>
              <a:rPr lang="en-US" dirty="0"/>
              <a:t> </a:t>
            </a:r>
            <a:r>
              <a:rPr lang="en-US" dirty="0" err="1"/>
              <a:t>lý</a:t>
            </a:r>
            <a:r>
              <a:rPr lang="en-US" dirty="0"/>
              <a:t> </a:t>
            </a:r>
            <a:r>
              <a:rPr lang="en-US" dirty="0" err="1"/>
              <a:t>máy</a:t>
            </a:r>
            <a:r>
              <a:rPr lang="en-US" dirty="0"/>
              <a:t> </a:t>
            </a:r>
            <a:r>
              <a:rPr lang="en-US" dirty="0" err="1"/>
              <a:t>chủ</a:t>
            </a:r>
            <a:r>
              <a:rPr lang="en-US" dirty="0"/>
              <a:t> </a:t>
            </a:r>
            <a:r>
              <a:rPr lang="en-US" dirty="0" err="1"/>
              <a:t>vật</a:t>
            </a:r>
            <a:r>
              <a:rPr lang="en-US" dirty="0"/>
              <a:t> </a:t>
            </a:r>
            <a:r>
              <a:rPr lang="en-US" dirty="0" err="1"/>
              <a:t>lý</a:t>
            </a:r>
            <a:r>
              <a:rPr lang="en-US" dirty="0"/>
              <a:t> </a:t>
            </a:r>
            <a:r>
              <a:rPr lang="en-US" dirty="0" err="1"/>
              <a:t>hoặc</a:t>
            </a:r>
            <a:r>
              <a:rPr lang="en-US" dirty="0"/>
              <a:t> EC2 </a:t>
            </a:r>
            <a:r>
              <a:rPr lang="en-US" dirty="0" err="1"/>
              <a:t>lâu</a:t>
            </a:r>
            <a:r>
              <a:rPr lang="en-US" dirty="0"/>
              <a:t> </a:t>
            </a:r>
            <a:r>
              <a:rPr lang="en-US" dirty="0" err="1"/>
              <a:t>dài</a:t>
            </a:r>
            <a:r>
              <a:rPr lang="en-US" dirty="0"/>
              <a:t>.</a:t>
            </a:r>
          </a:p>
          <a:p>
            <a:pPr marL="285750" indent="-285750">
              <a:buFont typeface="Wingdings" panose="05000000000000000000" pitchFamily="2" charset="2"/>
              <a:buChar char="ü"/>
            </a:pPr>
            <a:r>
              <a:rPr lang="en-US" b="1" dirty="0" err="1"/>
              <a:t>Chuẩn</a:t>
            </a:r>
            <a:r>
              <a:rPr lang="en-US" b="1" dirty="0"/>
              <a:t> </a:t>
            </a:r>
            <a:r>
              <a:rPr lang="en-US" b="1" dirty="0" err="1"/>
              <a:t>bị</a:t>
            </a:r>
            <a:r>
              <a:rPr lang="en-US" b="1" dirty="0"/>
              <a:t> </a:t>
            </a:r>
            <a:r>
              <a:rPr lang="en-US" b="1" dirty="0" err="1"/>
              <a:t>cho</a:t>
            </a:r>
            <a:r>
              <a:rPr lang="en-US" b="1" dirty="0"/>
              <a:t> </a:t>
            </a:r>
            <a:r>
              <a:rPr lang="en-US" b="1" dirty="0" err="1"/>
              <a:t>mở</a:t>
            </a:r>
            <a:r>
              <a:rPr lang="en-US" b="1" dirty="0"/>
              <a:t> </a:t>
            </a:r>
            <a:r>
              <a:rPr lang="en-US" b="1" dirty="0" err="1"/>
              <a:t>rộng</a:t>
            </a:r>
            <a:r>
              <a:rPr lang="en-US" b="1" dirty="0"/>
              <a:t> </a:t>
            </a:r>
            <a:r>
              <a:rPr lang="en-US" b="1" dirty="0" err="1"/>
              <a:t>toàn</a:t>
            </a:r>
            <a:r>
              <a:rPr lang="en-US" b="1" dirty="0"/>
              <a:t> </a:t>
            </a:r>
            <a:r>
              <a:rPr lang="en-US" b="1" dirty="0" err="1"/>
              <a:t>cầu</a:t>
            </a:r>
            <a:r>
              <a:rPr lang="en-US" b="1" dirty="0"/>
              <a:t>:</a:t>
            </a:r>
            <a:r>
              <a:rPr lang="en-US" dirty="0"/>
              <a:t> </a:t>
            </a:r>
            <a:r>
              <a:rPr lang="en-US" dirty="0" err="1"/>
              <a:t>Hạ</a:t>
            </a:r>
            <a:r>
              <a:rPr lang="en-US" dirty="0"/>
              <a:t> </a:t>
            </a:r>
            <a:r>
              <a:rPr lang="en-US" dirty="0" err="1"/>
              <a:t>tầng</a:t>
            </a:r>
            <a:r>
              <a:rPr lang="en-US" dirty="0"/>
              <a:t> có </a:t>
            </a:r>
            <a:r>
              <a:rPr lang="en-US" dirty="0" err="1"/>
              <a:t>thể</a:t>
            </a:r>
            <a:r>
              <a:rPr lang="en-US" dirty="0"/>
              <a:t> </a:t>
            </a:r>
            <a:r>
              <a:rPr lang="en-US" dirty="0" err="1"/>
              <a:t>nhân</a:t>
            </a:r>
            <a:r>
              <a:rPr lang="en-US" dirty="0"/>
              <a:t> </a:t>
            </a:r>
            <a:r>
              <a:rPr lang="en-US" dirty="0" err="1"/>
              <a:t>rộng</a:t>
            </a:r>
            <a:r>
              <a:rPr lang="en-US" dirty="0"/>
              <a:t> </a:t>
            </a:r>
            <a:r>
              <a:rPr lang="en-US" dirty="0" err="1"/>
              <a:t>dễ</a:t>
            </a:r>
            <a:r>
              <a:rPr lang="en-US" dirty="0"/>
              <a:t> </a:t>
            </a:r>
            <a:r>
              <a:rPr lang="en-US" dirty="0" err="1"/>
              <a:t>dàng</a:t>
            </a:r>
            <a:r>
              <a:rPr lang="en-US" dirty="0"/>
              <a:t> ở </a:t>
            </a:r>
            <a:r>
              <a:rPr lang="en-US" dirty="0" err="1"/>
              <a:t>các</a:t>
            </a:r>
            <a:r>
              <a:rPr lang="en-US" dirty="0"/>
              <a:t> </a:t>
            </a:r>
            <a:r>
              <a:rPr lang="en-US" dirty="0" err="1"/>
              <a:t>khu</a:t>
            </a:r>
            <a:r>
              <a:rPr lang="en-US" dirty="0"/>
              <a:t> </a:t>
            </a:r>
            <a:r>
              <a:rPr lang="en-US" dirty="0" err="1"/>
              <a:t>vực</a:t>
            </a:r>
            <a:r>
              <a:rPr lang="en-US" dirty="0"/>
              <a:t> </a:t>
            </a:r>
            <a:r>
              <a:rPr lang="en-US" dirty="0" err="1"/>
              <a:t>địa</a:t>
            </a:r>
            <a:r>
              <a:rPr lang="en-US" dirty="0"/>
              <a:t> </a:t>
            </a:r>
            <a:r>
              <a:rPr lang="en-US" dirty="0" err="1"/>
              <a:t>lý</a:t>
            </a:r>
            <a:r>
              <a:rPr lang="en-US" dirty="0"/>
              <a:t> </a:t>
            </a:r>
            <a:r>
              <a:rPr lang="en-US" dirty="0" err="1"/>
              <a:t>khác</a:t>
            </a:r>
            <a:r>
              <a:rPr lang="en-US" dirty="0"/>
              <a:t>.</a:t>
            </a:r>
          </a:p>
        </p:txBody>
      </p:sp>
      <p:sp>
        <p:nvSpPr>
          <p:cNvPr id="13" name="TextBox 12">
            <a:extLst>
              <a:ext uri="{FF2B5EF4-FFF2-40B4-BE49-F238E27FC236}">
                <a16:creationId xmlns:a16="http://schemas.microsoft.com/office/drawing/2014/main" id="{6B418264-B5EC-360A-9F63-2EABABAD5ABE}"/>
              </a:ext>
            </a:extLst>
          </p:cNvPr>
          <p:cNvSpPr txBox="1"/>
          <p:nvPr/>
        </p:nvSpPr>
        <p:spPr>
          <a:xfrm>
            <a:off x="979055" y="5234883"/>
            <a:ext cx="2227982" cy="369332"/>
          </a:xfrm>
          <a:prstGeom prst="rect">
            <a:avLst/>
          </a:prstGeom>
          <a:noFill/>
        </p:spPr>
        <p:txBody>
          <a:bodyPr wrap="none" rtlCol="0">
            <a:spAutoFit/>
          </a:bodyPr>
          <a:lstStyle/>
          <a:p>
            <a:r>
              <a:rPr lang="en-US" dirty="0"/>
              <a:t>📊 </a:t>
            </a:r>
            <a:r>
              <a:rPr lang="en-US" b="1" dirty="0"/>
              <a:t>Chi </a:t>
            </a:r>
            <a:r>
              <a:rPr lang="en-US" b="1" dirty="0" err="1"/>
              <a:t>Phí</a:t>
            </a:r>
            <a:r>
              <a:rPr lang="en-US" b="1" dirty="0"/>
              <a:t> </a:t>
            </a:r>
            <a:r>
              <a:rPr lang="en-US" b="1" dirty="0" err="1"/>
              <a:t>Ước</a:t>
            </a:r>
            <a:r>
              <a:rPr lang="en-US" b="1" dirty="0"/>
              <a:t> </a:t>
            </a:r>
            <a:r>
              <a:rPr lang="en-US" b="1" dirty="0" err="1"/>
              <a:t>Tính</a:t>
            </a:r>
            <a:r>
              <a:rPr lang="en-US" b="1" dirty="0"/>
              <a:t>:</a:t>
            </a:r>
            <a:endParaRPr lang="en-US" dirty="0"/>
          </a:p>
        </p:txBody>
      </p:sp>
      <p:sp>
        <p:nvSpPr>
          <p:cNvPr id="14" name="TextBox 13">
            <a:extLst>
              <a:ext uri="{FF2B5EF4-FFF2-40B4-BE49-F238E27FC236}">
                <a16:creationId xmlns:a16="http://schemas.microsoft.com/office/drawing/2014/main" id="{850B89C5-69BE-770C-CA22-F729EDD3B423}"/>
              </a:ext>
            </a:extLst>
          </p:cNvPr>
          <p:cNvSpPr txBox="1"/>
          <p:nvPr/>
        </p:nvSpPr>
        <p:spPr>
          <a:xfrm>
            <a:off x="948230" y="5687284"/>
            <a:ext cx="11065850" cy="646331"/>
          </a:xfrm>
          <a:prstGeom prst="rect">
            <a:avLst/>
          </a:prstGeom>
          <a:noFill/>
        </p:spPr>
        <p:txBody>
          <a:bodyPr wrap="none" rtlCol="0">
            <a:spAutoFit/>
          </a:bodyPr>
          <a:lstStyle/>
          <a:p>
            <a:r>
              <a:rPr lang="vi-VN" dirty="0"/>
              <a:t>Tổng chi phí hoạt động hàng tháng khoảng </a:t>
            </a:r>
            <a:r>
              <a:rPr lang="vi-VN" b="1" dirty="0"/>
              <a:t>39 USD</a:t>
            </a:r>
            <a:r>
              <a:rPr lang="vi-VN" dirty="0"/>
              <a:t>, giúp tiết kiệm hơn </a:t>
            </a:r>
            <a:r>
              <a:rPr lang="vi-VN" b="1" dirty="0"/>
              <a:t>61%</a:t>
            </a:r>
            <a:r>
              <a:rPr lang="vi-VN" dirty="0"/>
              <a:t> so với giải pháp EC2 tự quản.</a:t>
            </a:r>
          </a:p>
          <a:p>
            <a:endParaRPr lang="en-US" dirty="0"/>
          </a:p>
        </p:txBody>
      </p:sp>
      <p:sp>
        <p:nvSpPr>
          <p:cNvPr id="6" name="Cloud 5">
            <a:extLst>
              <a:ext uri="{FF2B5EF4-FFF2-40B4-BE49-F238E27FC236}">
                <a16:creationId xmlns:a16="http://schemas.microsoft.com/office/drawing/2014/main" id="{7D243F80-9AC6-14CB-CCD6-A1337D5B6570}"/>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Tree>
    <p:extLst>
      <p:ext uri="{BB962C8B-B14F-4D97-AF65-F5344CB8AC3E}">
        <p14:creationId xmlns:p14="http://schemas.microsoft.com/office/powerpoint/2010/main" val="1591929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F4F2-5F42-4892-1F9A-F2A52F0CBA12}"/>
              </a:ext>
            </a:extLst>
          </p:cNvPr>
          <p:cNvSpPr>
            <a:spLocks noGrp="1"/>
          </p:cNvSpPr>
          <p:nvPr>
            <p:ph type="title"/>
          </p:nvPr>
        </p:nvSpPr>
        <p:spPr>
          <a:xfrm>
            <a:off x="3458095" y="267548"/>
            <a:ext cx="5661892" cy="979978"/>
          </a:xfrm>
        </p:spPr>
        <p:txBody>
          <a:bodyPr>
            <a:normAutofit fontScale="90000"/>
          </a:bodyPr>
          <a:lstStyle/>
          <a:p>
            <a:r>
              <a:rPr lang="en-US" sz="5200" dirty="0"/>
              <a:t>Problem</a:t>
            </a:r>
            <a:r>
              <a:rPr lang="en-US" b="1" dirty="0"/>
              <a:t> </a:t>
            </a:r>
            <a:r>
              <a:rPr lang="en-US" sz="5200" dirty="0"/>
              <a:t>Statement</a:t>
            </a:r>
          </a:p>
        </p:txBody>
      </p:sp>
      <p:sp>
        <p:nvSpPr>
          <p:cNvPr id="6" name="TextBox 5">
            <a:extLst>
              <a:ext uri="{FF2B5EF4-FFF2-40B4-BE49-F238E27FC236}">
                <a16:creationId xmlns:a16="http://schemas.microsoft.com/office/drawing/2014/main" id="{19768FD6-438E-BFB5-87A8-998746FE5D53}"/>
              </a:ext>
            </a:extLst>
          </p:cNvPr>
          <p:cNvSpPr txBox="1"/>
          <p:nvPr/>
        </p:nvSpPr>
        <p:spPr>
          <a:xfrm>
            <a:off x="2528994" y="2055096"/>
            <a:ext cx="1858201" cy="369332"/>
          </a:xfrm>
          <a:prstGeom prst="rect">
            <a:avLst/>
          </a:prstGeom>
          <a:noFill/>
        </p:spPr>
        <p:txBody>
          <a:bodyPr wrap="none" rtlCol="0">
            <a:spAutoFit/>
          </a:bodyPr>
          <a:lstStyle/>
          <a:p>
            <a:r>
              <a:rPr lang="en-US" b="1" dirty="0" err="1"/>
              <a:t>Bối</a:t>
            </a:r>
            <a:r>
              <a:rPr lang="en-US" b="1" dirty="0"/>
              <a:t> </a:t>
            </a:r>
            <a:r>
              <a:rPr lang="en-US" b="1" dirty="0" err="1"/>
              <a:t>cảnh</a:t>
            </a:r>
            <a:r>
              <a:rPr lang="en-US" b="1" dirty="0"/>
              <a:t> </a:t>
            </a:r>
            <a:r>
              <a:rPr lang="en-US" b="1" dirty="0" err="1"/>
              <a:t>hiện</a:t>
            </a:r>
            <a:r>
              <a:rPr lang="en-US" b="1" dirty="0"/>
              <a:t> </a:t>
            </a:r>
            <a:r>
              <a:rPr lang="en-US" b="1" dirty="0" err="1"/>
              <a:t>tại</a:t>
            </a:r>
            <a:r>
              <a:rPr lang="en-US" b="1" dirty="0"/>
              <a:t>:</a:t>
            </a:r>
            <a:endParaRPr lang="en-US" dirty="0"/>
          </a:p>
        </p:txBody>
      </p:sp>
      <p:sp>
        <p:nvSpPr>
          <p:cNvPr id="7" name="TextBox 6">
            <a:extLst>
              <a:ext uri="{FF2B5EF4-FFF2-40B4-BE49-F238E27FC236}">
                <a16:creationId xmlns:a16="http://schemas.microsoft.com/office/drawing/2014/main" id="{770418DE-CAA2-FAE9-E868-DF9CB642712E}"/>
              </a:ext>
            </a:extLst>
          </p:cNvPr>
          <p:cNvSpPr txBox="1"/>
          <p:nvPr/>
        </p:nvSpPr>
        <p:spPr>
          <a:xfrm>
            <a:off x="1001223" y="2475268"/>
            <a:ext cx="4913745" cy="2862322"/>
          </a:xfrm>
          <a:prstGeom prst="rect">
            <a:avLst/>
          </a:prstGeom>
          <a:noFill/>
        </p:spPr>
        <p:txBody>
          <a:bodyPr wrap="square" rtlCol="0">
            <a:spAutoFit/>
          </a:bodyPr>
          <a:lstStyle/>
          <a:p>
            <a:pPr marL="285750" indent="-285750" algn="just">
              <a:buFont typeface="Wingdings" panose="05000000000000000000" pitchFamily="2" charset="2"/>
              <a:buChar char="§"/>
            </a:pPr>
            <a:r>
              <a:rPr lang="vi-VN" dirty="0"/>
              <a:t>Nhiều hệ thống chỉ triển khai trên </a:t>
            </a:r>
            <a:r>
              <a:rPr lang="vi-VN" b="1" dirty="0"/>
              <a:t>một vùng AWS</a:t>
            </a:r>
            <a:r>
              <a:rPr lang="vi-VN" dirty="0"/>
              <a:t>, dẫn đến nguy cơ trở thành </a:t>
            </a:r>
            <a:r>
              <a:rPr lang="vi-VN" b="1" dirty="0"/>
              <a:t>single point of failure</a:t>
            </a:r>
            <a:r>
              <a:rPr lang="vi-VN" dirty="0"/>
              <a:t>.</a:t>
            </a:r>
          </a:p>
          <a:p>
            <a:pPr marL="285750" indent="-285750" algn="just">
              <a:buFont typeface="Wingdings" panose="05000000000000000000" pitchFamily="2" charset="2"/>
              <a:buChar char="§"/>
            </a:pPr>
            <a:r>
              <a:rPr lang="vi-VN" b="1" dirty="0"/>
              <a:t>Thiếu cơ chế kiểm soát triển khai (Blue-Green)</a:t>
            </a:r>
            <a:r>
              <a:rPr lang="vi-VN" dirty="0"/>
              <a:t> khiến việc cập nhật phiên bản dễ gây lỗi sản phẩm.</a:t>
            </a:r>
          </a:p>
          <a:p>
            <a:pPr marL="285750" indent="-285750" algn="just">
              <a:buFont typeface="Wingdings" panose="05000000000000000000" pitchFamily="2" charset="2"/>
              <a:buChar char="§"/>
            </a:pPr>
            <a:r>
              <a:rPr lang="vi-VN" b="1" dirty="0"/>
              <a:t>Không có cảnh báo chủ động hoặc tự động chuyển đổi</a:t>
            </a:r>
            <a:r>
              <a:rPr lang="vi-VN" dirty="0"/>
              <a:t>, gây trì hoãn trong xử lý sự cố.</a:t>
            </a:r>
          </a:p>
          <a:p>
            <a:pPr marL="285750" indent="-285750" algn="just">
              <a:buFont typeface="Wingdings" panose="05000000000000000000" pitchFamily="2" charset="2"/>
              <a:buChar char="§"/>
            </a:pPr>
            <a:endParaRPr lang="en-US" dirty="0"/>
          </a:p>
        </p:txBody>
      </p:sp>
      <p:sp>
        <p:nvSpPr>
          <p:cNvPr id="8" name="TextBox 7">
            <a:extLst>
              <a:ext uri="{FF2B5EF4-FFF2-40B4-BE49-F238E27FC236}">
                <a16:creationId xmlns:a16="http://schemas.microsoft.com/office/drawing/2014/main" id="{BD34763B-A17F-03A7-9B39-6D93E83C9A86}"/>
              </a:ext>
            </a:extLst>
          </p:cNvPr>
          <p:cNvSpPr txBox="1"/>
          <p:nvPr/>
        </p:nvSpPr>
        <p:spPr>
          <a:xfrm>
            <a:off x="7432732" y="2055096"/>
            <a:ext cx="1858201" cy="369332"/>
          </a:xfrm>
          <a:prstGeom prst="rect">
            <a:avLst/>
          </a:prstGeom>
          <a:noFill/>
        </p:spPr>
        <p:txBody>
          <a:bodyPr wrap="none" rtlCol="0">
            <a:spAutoFit/>
          </a:bodyPr>
          <a:lstStyle/>
          <a:p>
            <a:r>
              <a:rPr lang="en-US" b="1" dirty="0" err="1"/>
              <a:t>Hậu</a:t>
            </a:r>
            <a:r>
              <a:rPr lang="en-US" b="1" dirty="0"/>
              <a:t> </a:t>
            </a:r>
            <a:r>
              <a:rPr lang="en-US" b="1" dirty="0" err="1"/>
              <a:t>quả</a:t>
            </a:r>
            <a:r>
              <a:rPr lang="en-US" b="1" dirty="0"/>
              <a:t> </a:t>
            </a:r>
            <a:r>
              <a:rPr lang="en-US" b="1" dirty="0" err="1"/>
              <a:t>thực</a:t>
            </a:r>
            <a:r>
              <a:rPr lang="en-US" b="1" dirty="0"/>
              <a:t> </a:t>
            </a:r>
            <a:r>
              <a:rPr lang="en-US" b="1" dirty="0" err="1"/>
              <a:t>tế</a:t>
            </a:r>
            <a:r>
              <a:rPr lang="en-US" b="1" dirty="0"/>
              <a:t>:</a:t>
            </a:r>
            <a:endParaRPr lang="en-US" dirty="0"/>
          </a:p>
        </p:txBody>
      </p:sp>
      <p:sp>
        <p:nvSpPr>
          <p:cNvPr id="9" name="TextBox 8">
            <a:extLst>
              <a:ext uri="{FF2B5EF4-FFF2-40B4-BE49-F238E27FC236}">
                <a16:creationId xmlns:a16="http://schemas.microsoft.com/office/drawing/2014/main" id="{410203F3-07FD-C954-8AED-007E3D182F30}"/>
              </a:ext>
            </a:extLst>
          </p:cNvPr>
          <p:cNvSpPr txBox="1"/>
          <p:nvPr/>
        </p:nvSpPr>
        <p:spPr>
          <a:xfrm>
            <a:off x="6277034" y="2547779"/>
            <a:ext cx="4913745" cy="2585323"/>
          </a:xfrm>
          <a:prstGeom prst="rect">
            <a:avLst/>
          </a:prstGeom>
          <a:noFill/>
        </p:spPr>
        <p:txBody>
          <a:bodyPr wrap="square" rtlCol="0">
            <a:spAutoFit/>
          </a:bodyPr>
          <a:lstStyle/>
          <a:p>
            <a:pPr marL="285750" indent="-285750">
              <a:buFont typeface="Wingdings" panose="05000000000000000000" pitchFamily="2" charset="2"/>
              <a:buChar char="§"/>
            </a:pPr>
            <a:r>
              <a:rPr lang="vi-VN" dirty="0"/>
              <a:t>Downtime khiến </a:t>
            </a:r>
            <a:r>
              <a:rPr lang="vi-VN" b="1" dirty="0"/>
              <a:t>người dùng mất niềm tin</a:t>
            </a:r>
            <a:r>
              <a:rPr lang="vi-VN" dirty="0"/>
              <a:t>, ảnh hưởng đến </a:t>
            </a:r>
            <a:r>
              <a:rPr lang="vi-VN" b="1" dirty="0"/>
              <a:t>doanh thu và hình ảnh thương hiệu</a:t>
            </a:r>
            <a:r>
              <a:rPr lang="vi-VN" dirty="0"/>
              <a:t>.</a:t>
            </a:r>
          </a:p>
          <a:p>
            <a:pPr marL="285750" indent="-285750">
              <a:buFont typeface="Wingdings" panose="05000000000000000000" pitchFamily="2" charset="2"/>
              <a:buChar char="§"/>
            </a:pPr>
            <a:r>
              <a:rPr lang="vi-VN" dirty="0"/>
              <a:t>Theo </a:t>
            </a:r>
            <a:r>
              <a:rPr lang="vi-VN" b="1" dirty="0"/>
              <a:t>Atlassian</a:t>
            </a:r>
            <a:r>
              <a:rPr lang="vi-VN" dirty="0"/>
              <a:t>, mỗi phút downtime có thể gây thiệt hại lên đến </a:t>
            </a:r>
            <a:r>
              <a:rPr lang="vi-VN" b="1" dirty="0"/>
              <a:t>$5.600</a:t>
            </a:r>
            <a:r>
              <a:rPr lang="vi-VN" dirty="0"/>
              <a:t>.</a:t>
            </a:r>
          </a:p>
          <a:p>
            <a:pPr marL="285750" indent="-285750">
              <a:buFont typeface="Wingdings" panose="05000000000000000000" pitchFamily="2" charset="2"/>
              <a:buChar char="§"/>
            </a:pPr>
            <a:r>
              <a:rPr lang="vi-VN" b="1" dirty="0"/>
              <a:t>RingCentral</a:t>
            </a:r>
            <a:r>
              <a:rPr lang="vi-VN" dirty="0"/>
              <a:t> ước tính các công ty trong danh sách Fortune 500 có thể mất đến </a:t>
            </a:r>
            <a:r>
              <a:rPr lang="vi-VN" b="1" dirty="0"/>
              <a:t>$46 triệu mỗi năm</a:t>
            </a:r>
            <a:r>
              <a:rPr lang="vi-VN" dirty="0"/>
              <a:t> do gián đoạn dịch vụ.</a:t>
            </a:r>
          </a:p>
          <a:p>
            <a:pPr marL="285750" indent="-285750">
              <a:buFont typeface="Wingdings" panose="05000000000000000000" pitchFamily="2" charset="2"/>
              <a:buChar char="§"/>
            </a:pPr>
            <a:endParaRPr lang="en-US" dirty="0"/>
          </a:p>
        </p:txBody>
      </p:sp>
      <p:sp>
        <p:nvSpPr>
          <p:cNvPr id="3" name="Cloud 2">
            <a:extLst>
              <a:ext uri="{FF2B5EF4-FFF2-40B4-BE49-F238E27FC236}">
                <a16:creationId xmlns:a16="http://schemas.microsoft.com/office/drawing/2014/main" id="{B186C028-89DC-3F44-AA65-14AD531BE02B}"/>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Tree>
    <p:extLst>
      <p:ext uri="{BB962C8B-B14F-4D97-AF65-F5344CB8AC3E}">
        <p14:creationId xmlns:p14="http://schemas.microsoft.com/office/powerpoint/2010/main" val="4015997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FD5044-B719-AE92-708A-9C6F9DD8C704}"/>
              </a:ext>
            </a:extLst>
          </p:cNvPr>
          <p:cNvSpPr>
            <a:spLocks noGrp="1"/>
          </p:cNvSpPr>
          <p:nvPr>
            <p:ph type="title"/>
          </p:nvPr>
        </p:nvSpPr>
        <p:spPr>
          <a:xfrm>
            <a:off x="3458095" y="267548"/>
            <a:ext cx="5661892" cy="979978"/>
          </a:xfrm>
        </p:spPr>
        <p:txBody>
          <a:bodyPr>
            <a:normAutofit/>
          </a:bodyPr>
          <a:lstStyle/>
          <a:p>
            <a:r>
              <a:rPr lang="en-US" dirty="0"/>
              <a:t>Problem Statement</a:t>
            </a:r>
          </a:p>
        </p:txBody>
      </p:sp>
      <p:pic>
        <p:nvPicPr>
          <p:cNvPr id="5" name="Picture 4">
            <a:extLst>
              <a:ext uri="{FF2B5EF4-FFF2-40B4-BE49-F238E27FC236}">
                <a16:creationId xmlns:a16="http://schemas.microsoft.com/office/drawing/2014/main" id="{87B24589-5894-D449-DCB1-77A7EBB17C47}"/>
              </a:ext>
            </a:extLst>
          </p:cNvPr>
          <p:cNvPicPr>
            <a:picLocks noChangeAspect="1"/>
          </p:cNvPicPr>
          <p:nvPr/>
        </p:nvPicPr>
        <p:blipFill>
          <a:blip r:embed="rId2"/>
          <a:stretch>
            <a:fillRect/>
          </a:stretch>
        </p:blipFill>
        <p:spPr>
          <a:xfrm>
            <a:off x="6625173" y="1903464"/>
            <a:ext cx="2262255" cy="3629118"/>
          </a:xfrm>
          <a:prstGeom prst="rect">
            <a:avLst/>
          </a:prstGeom>
        </p:spPr>
      </p:pic>
      <p:pic>
        <p:nvPicPr>
          <p:cNvPr id="6" name="Picture 5">
            <a:extLst>
              <a:ext uri="{FF2B5EF4-FFF2-40B4-BE49-F238E27FC236}">
                <a16:creationId xmlns:a16="http://schemas.microsoft.com/office/drawing/2014/main" id="{59E5661A-773C-F7F8-9992-ABEFE18F2A42}"/>
              </a:ext>
            </a:extLst>
          </p:cNvPr>
          <p:cNvPicPr>
            <a:picLocks noChangeAspect="1"/>
          </p:cNvPicPr>
          <p:nvPr/>
        </p:nvPicPr>
        <p:blipFill>
          <a:blip r:embed="rId3"/>
          <a:stretch>
            <a:fillRect/>
          </a:stretch>
        </p:blipFill>
        <p:spPr>
          <a:xfrm>
            <a:off x="9325214" y="1903464"/>
            <a:ext cx="2607864" cy="3703009"/>
          </a:xfrm>
          <a:prstGeom prst="rect">
            <a:avLst/>
          </a:prstGeom>
        </p:spPr>
      </p:pic>
      <p:sp>
        <p:nvSpPr>
          <p:cNvPr id="7" name="TextBox 6">
            <a:extLst>
              <a:ext uri="{FF2B5EF4-FFF2-40B4-BE49-F238E27FC236}">
                <a16:creationId xmlns:a16="http://schemas.microsoft.com/office/drawing/2014/main" id="{F6CC241A-02AB-49CC-CBD3-70C672717A38}"/>
              </a:ext>
            </a:extLst>
          </p:cNvPr>
          <p:cNvSpPr txBox="1"/>
          <p:nvPr/>
        </p:nvSpPr>
        <p:spPr>
          <a:xfrm>
            <a:off x="1016001" y="1976582"/>
            <a:ext cx="2563522" cy="369332"/>
          </a:xfrm>
          <a:prstGeom prst="rect">
            <a:avLst/>
          </a:prstGeom>
          <a:noFill/>
        </p:spPr>
        <p:txBody>
          <a:bodyPr wrap="none" rtlCol="0">
            <a:spAutoFit/>
          </a:bodyPr>
          <a:lstStyle/>
          <a:p>
            <a:r>
              <a:rPr lang="vi-VN" b="1" dirty="0"/>
              <a:t>Xu hướng thị trường:</a:t>
            </a:r>
            <a:endParaRPr lang="vi-VN" dirty="0"/>
          </a:p>
        </p:txBody>
      </p:sp>
      <p:sp>
        <p:nvSpPr>
          <p:cNvPr id="8" name="TextBox 7">
            <a:extLst>
              <a:ext uri="{FF2B5EF4-FFF2-40B4-BE49-F238E27FC236}">
                <a16:creationId xmlns:a16="http://schemas.microsoft.com/office/drawing/2014/main" id="{58056074-3173-E291-D928-B8A88E6A4505}"/>
              </a:ext>
            </a:extLst>
          </p:cNvPr>
          <p:cNvSpPr txBox="1"/>
          <p:nvPr/>
        </p:nvSpPr>
        <p:spPr>
          <a:xfrm>
            <a:off x="1016002" y="2454027"/>
            <a:ext cx="5661892" cy="923330"/>
          </a:xfrm>
          <a:prstGeom prst="rect">
            <a:avLst/>
          </a:prstGeom>
          <a:noFill/>
        </p:spPr>
        <p:txBody>
          <a:bodyPr wrap="square" rtlCol="0">
            <a:spAutoFit/>
          </a:bodyPr>
          <a:lstStyle/>
          <a:p>
            <a:r>
              <a:rPr lang="vi-VN" b="1" dirty="0"/>
              <a:t>Gartner (TechRepublic)</a:t>
            </a:r>
            <a:r>
              <a:rPr lang="vi-VN" dirty="0"/>
              <a:t> dự báo: "Đến năm 2025, 85% doanh nghiệp sẽ ưu tiên chiến lược Cloud-first."</a:t>
            </a:r>
          </a:p>
          <a:p>
            <a:endParaRPr lang="en-US" dirty="0"/>
          </a:p>
        </p:txBody>
      </p:sp>
      <p:sp>
        <p:nvSpPr>
          <p:cNvPr id="9" name="TextBox 8">
            <a:extLst>
              <a:ext uri="{FF2B5EF4-FFF2-40B4-BE49-F238E27FC236}">
                <a16:creationId xmlns:a16="http://schemas.microsoft.com/office/drawing/2014/main" id="{ED4C712B-7D09-DA9E-77D9-BDF89849244C}"/>
              </a:ext>
            </a:extLst>
          </p:cNvPr>
          <p:cNvSpPr txBox="1"/>
          <p:nvPr/>
        </p:nvSpPr>
        <p:spPr>
          <a:xfrm>
            <a:off x="1016001" y="3316364"/>
            <a:ext cx="1710725" cy="369332"/>
          </a:xfrm>
          <a:prstGeom prst="rect">
            <a:avLst/>
          </a:prstGeom>
          <a:noFill/>
        </p:spPr>
        <p:txBody>
          <a:bodyPr wrap="none" rtlCol="0">
            <a:spAutoFit/>
          </a:bodyPr>
          <a:lstStyle/>
          <a:p>
            <a:r>
              <a:rPr lang="en-US" b="1" dirty="0" err="1"/>
              <a:t>Mục</a:t>
            </a:r>
            <a:r>
              <a:rPr lang="en-US" b="1" dirty="0"/>
              <a:t> </a:t>
            </a:r>
            <a:r>
              <a:rPr lang="en-US" b="1" dirty="0" err="1"/>
              <a:t>tiêu</a:t>
            </a:r>
            <a:r>
              <a:rPr lang="en-US" b="1" dirty="0"/>
              <a:t> </a:t>
            </a:r>
            <a:r>
              <a:rPr lang="en-US" b="1" dirty="0" err="1"/>
              <a:t>đặt</a:t>
            </a:r>
            <a:r>
              <a:rPr lang="en-US" b="1" dirty="0"/>
              <a:t> </a:t>
            </a:r>
            <a:r>
              <a:rPr lang="en-US" b="1" dirty="0" err="1"/>
              <a:t>ra</a:t>
            </a:r>
            <a:r>
              <a:rPr lang="en-US" b="1" dirty="0"/>
              <a:t>:</a:t>
            </a:r>
            <a:endParaRPr lang="en-US" dirty="0"/>
          </a:p>
        </p:txBody>
      </p:sp>
      <p:sp>
        <p:nvSpPr>
          <p:cNvPr id="10" name="TextBox 9">
            <a:extLst>
              <a:ext uri="{FF2B5EF4-FFF2-40B4-BE49-F238E27FC236}">
                <a16:creationId xmlns:a16="http://schemas.microsoft.com/office/drawing/2014/main" id="{5ADD5C34-FFAE-1D45-46C7-6BE0B0E05DAD}"/>
              </a:ext>
            </a:extLst>
          </p:cNvPr>
          <p:cNvSpPr txBox="1"/>
          <p:nvPr/>
        </p:nvSpPr>
        <p:spPr>
          <a:xfrm>
            <a:off x="1016001" y="3845194"/>
            <a:ext cx="5033818" cy="1477328"/>
          </a:xfrm>
          <a:prstGeom prst="rect">
            <a:avLst/>
          </a:prstGeom>
          <a:noFill/>
        </p:spPr>
        <p:txBody>
          <a:bodyPr wrap="square" rtlCol="0">
            <a:spAutoFit/>
          </a:bodyPr>
          <a:lstStyle/>
          <a:p>
            <a:pPr marL="285750" indent="-285750">
              <a:buFont typeface="Wingdings" panose="05000000000000000000" pitchFamily="2" charset="2"/>
              <a:buChar char="ü"/>
            </a:pPr>
            <a:r>
              <a:rPr lang="en-US" dirty="0" err="1"/>
              <a:t>Thiết</a:t>
            </a:r>
            <a:r>
              <a:rPr lang="en-US" dirty="0"/>
              <a:t> </a:t>
            </a:r>
            <a:r>
              <a:rPr lang="en-US" dirty="0" err="1"/>
              <a:t>kế</a:t>
            </a:r>
            <a:r>
              <a:rPr lang="en-US" dirty="0"/>
              <a:t> </a:t>
            </a:r>
            <a:r>
              <a:rPr lang="en-US" dirty="0" err="1"/>
              <a:t>hệ</a:t>
            </a:r>
            <a:r>
              <a:rPr lang="en-US" dirty="0"/>
              <a:t> </a:t>
            </a:r>
            <a:r>
              <a:rPr lang="en-US" dirty="0" err="1"/>
              <a:t>thống</a:t>
            </a:r>
            <a:r>
              <a:rPr lang="en-US" dirty="0"/>
              <a:t> </a:t>
            </a:r>
            <a:r>
              <a:rPr lang="en-US" dirty="0" err="1"/>
              <a:t>đa</a:t>
            </a:r>
            <a:r>
              <a:rPr lang="en-US" dirty="0"/>
              <a:t> </a:t>
            </a:r>
            <a:r>
              <a:rPr lang="en-US" dirty="0" err="1"/>
              <a:t>vùng</a:t>
            </a:r>
            <a:r>
              <a:rPr lang="en-US" dirty="0"/>
              <a:t> </a:t>
            </a:r>
            <a:r>
              <a:rPr lang="en-US" dirty="0" err="1"/>
              <a:t>giúp</a:t>
            </a:r>
            <a:r>
              <a:rPr lang="en-US" dirty="0"/>
              <a:t> </a:t>
            </a:r>
            <a:r>
              <a:rPr lang="en-US" dirty="0" err="1"/>
              <a:t>loại</a:t>
            </a:r>
            <a:r>
              <a:rPr lang="en-US" dirty="0"/>
              <a:t> </a:t>
            </a:r>
            <a:r>
              <a:rPr lang="en-US" dirty="0" err="1"/>
              <a:t>bỏ</a:t>
            </a:r>
            <a:r>
              <a:rPr lang="en-US" dirty="0"/>
              <a:t> </a:t>
            </a:r>
            <a:r>
              <a:rPr lang="en-US" dirty="0" err="1"/>
              <a:t>điểm</a:t>
            </a:r>
            <a:r>
              <a:rPr lang="en-US" dirty="0"/>
              <a:t> </a:t>
            </a:r>
            <a:r>
              <a:rPr lang="en-US" dirty="0" err="1"/>
              <a:t>chết</a:t>
            </a:r>
            <a:r>
              <a:rPr lang="en-US" dirty="0"/>
              <a:t> </a:t>
            </a:r>
            <a:r>
              <a:rPr lang="en-US" dirty="0" err="1"/>
              <a:t>hạ</a:t>
            </a:r>
            <a:r>
              <a:rPr lang="en-US" dirty="0"/>
              <a:t> </a:t>
            </a:r>
            <a:r>
              <a:rPr lang="en-US" dirty="0" err="1"/>
              <a:t>tầng</a:t>
            </a:r>
            <a:r>
              <a:rPr lang="en-US" dirty="0"/>
              <a:t>.</a:t>
            </a:r>
          </a:p>
          <a:p>
            <a:pPr marL="285750" indent="-285750">
              <a:buFont typeface="Wingdings" panose="05000000000000000000" pitchFamily="2" charset="2"/>
              <a:buChar char="ü"/>
            </a:pPr>
            <a:r>
              <a:rPr lang="en-US" dirty="0" err="1"/>
              <a:t>Đảm</a:t>
            </a:r>
            <a:r>
              <a:rPr lang="en-US" dirty="0"/>
              <a:t> </a:t>
            </a:r>
            <a:r>
              <a:rPr lang="en-US" dirty="0" err="1"/>
              <a:t>bảo</a:t>
            </a:r>
            <a:r>
              <a:rPr lang="en-US" dirty="0"/>
              <a:t> </a:t>
            </a:r>
            <a:r>
              <a:rPr lang="en-US" dirty="0" err="1"/>
              <a:t>triển</a:t>
            </a:r>
            <a:r>
              <a:rPr lang="en-US" dirty="0"/>
              <a:t> </a:t>
            </a:r>
            <a:r>
              <a:rPr lang="en-US" dirty="0" err="1"/>
              <a:t>khai</a:t>
            </a:r>
            <a:r>
              <a:rPr lang="en-US" dirty="0"/>
              <a:t> </a:t>
            </a:r>
            <a:r>
              <a:rPr lang="en-US" dirty="0" err="1"/>
              <a:t>nhanh</a:t>
            </a:r>
            <a:r>
              <a:rPr lang="en-US" dirty="0"/>
              <a:t> </a:t>
            </a:r>
            <a:r>
              <a:rPr lang="en-US" dirty="0" err="1"/>
              <a:t>chóng</a:t>
            </a:r>
            <a:r>
              <a:rPr lang="en-US" dirty="0"/>
              <a:t>, </a:t>
            </a:r>
            <a:r>
              <a:rPr lang="en-US" dirty="0" err="1"/>
              <a:t>không</a:t>
            </a:r>
            <a:r>
              <a:rPr lang="en-US" dirty="0"/>
              <a:t> </a:t>
            </a:r>
            <a:r>
              <a:rPr lang="en-US" dirty="0" err="1"/>
              <a:t>gián</a:t>
            </a:r>
            <a:r>
              <a:rPr lang="en-US" dirty="0"/>
              <a:t> </a:t>
            </a:r>
            <a:r>
              <a:rPr lang="en-US" dirty="0" err="1"/>
              <a:t>đoạn</a:t>
            </a:r>
            <a:r>
              <a:rPr lang="en-US" dirty="0"/>
              <a:t> </a:t>
            </a:r>
            <a:r>
              <a:rPr lang="en-US" dirty="0" err="1"/>
              <a:t>và</a:t>
            </a:r>
            <a:r>
              <a:rPr lang="en-US" dirty="0"/>
              <a:t> có </a:t>
            </a:r>
            <a:r>
              <a:rPr lang="en-US" dirty="0" err="1"/>
              <a:t>khả</a:t>
            </a:r>
            <a:r>
              <a:rPr lang="en-US" dirty="0"/>
              <a:t> </a:t>
            </a:r>
            <a:r>
              <a:rPr lang="en-US" dirty="0" err="1"/>
              <a:t>năng</a:t>
            </a:r>
            <a:r>
              <a:rPr lang="en-US" dirty="0"/>
              <a:t> </a:t>
            </a:r>
            <a:r>
              <a:rPr lang="en-US" dirty="0" err="1"/>
              <a:t>tự</a:t>
            </a:r>
            <a:r>
              <a:rPr lang="en-US" dirty="0"/>
              <a:t> </a:t>
            </a:r>
            <a:r>
              <a:rPr lang="en-US" dirty="0" err="1"/>
              <a:t>động</a:t>
            </a:r>
            <a:r>
              <a:rPr lang="en-US" dirty="0"/>
              <a:t> </a:t>
            </a:r>
            <a:r>
              <a:rPr lang="en-US" dirty="0" err="1"/>
              <a:t>phục</a:t>
            </a:r>
            <a:r>
              <a:rPr lang="en-US" dirty="0"/>
              <a:t> </a:t>
            </a:r>
            <a:r>
              <a:rPr lang="en-US" dirty="0" err="1"/>
              <a:t>hồi</a:t>
            </a:r>
            <a:r>
              <a:rPr lang="en-US" dirty="0"/>
              <a:t>.</a:t>
            </a:r>
          </a:p>
          <a:p>
            <a:pPr marL="285750" indent="-285750">
              <a:buFont typeface="Wingdings" panose="05000000000000000000" pitchFamily="2" charset="2"/>
              <a:buChar char="ü"/>
            </a:pPr>
            <a:endParaRPr lang="en-US" dirty="0"/>
          </a:p>
        </p:txBody>
      </p:sp>
      <p:sp>
        <p:nvSpPr>
          <p:cNvPr id="2" name="Cloud 1">
            <a:extLst>
              <a:ext uri="{FF2B5EF4-FFF2-40B4-BE49-F238E27FC236}">
                <a16:creationId xmlns:a16="http://schemas.microsoft.com/office/drawing/2014/main" id="{2B356B5E-063A-C3BD-5012-4EC28BC99F76}"/>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Tree>
    <p:extLst>
      <p:ext uri="{BB962C8B-B14F-4D97-AF65-F5344CB8AC3E}">
        <p14:creationId xmlns:p14="http://schemas.microsoft.com/office/powerpoint/2010/main" val="428558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2E1C-0E49-4541-ED2E-8484044AA63B}"/>
              </a:ext>
            </a:extLst>
          </p:cNvPr>
          <p:cNvSpPr>
            <a:spLocks noGrp="1"/>
          </p:cNvSpPr>
          <p:nvPr>
            <p:ph type="title"/>
          </p:nvPr>
        </p:nvSpPr>
        <p:spPr>
          <a:xfrm>
            <a:off x="2806931" y="174376"/>
            <a:ext cx="6578138" cy="1183178"/>
          </a:xfrm>
        </p:spPr>
        <p:txBody>
          <a:bodyPr>
            <a:normAutofit fontScale="90000"/>
          </a:bodyPr>
          <a:lstStyle/>
          <a:p>
            <a:r>
              <a:rPr lang="en-US" sz="5200" dirty="0"/>
              <a:t>Solution</a:t>
            </a:r>
            <a:r>
              <a:rPr lang="en-US" b="1" dirty="0"/>
              <a:t> </a:t>
            </a:r>
            <a:r>
              <a:rPr lang="en-US" sz="5200" dirty="0"/>
              <a:t>Architecture</a:t>
            </a:r>
          </a:p>
        </p:txBody>
      </p:sp>
      <p:sp>
        <p:nvSpPr>
          <p:cNvPr id="6" name="TextBox 5">
            <a:extLst>
              <a:ext uri="{FF2B5EF4-FFF2-40B4-BE49-F238E27FC236}">
                <a16:creationId xmlns:a16="http://schemas.microsoft.com/office/drawing/2014/main" id="{1E5A4FA1-EF36-76EF-2D84-1324FFB3034E}"/>
              </a:ext>
            </a:extLst>
          </p:cNvPr>
          <p:cNvSpPr txBox="1"/>
          <p:nvPr/>
        </p:nvSpPr>
        <p:spPr>
          <a:xfrm>
            <a:off x="7436196" y="2182565"/>
            <a:ext cx="3897745" cy="3170099"/>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t>ECS </a:t>
            </a:r>
            <a:r>
              <a:rPr lang="en-US" sz="2000" b="1" dirty="0" err="1"/>
              <a:t>Fargate</a:t>
            </a:r>
            <a:r>
              <a:rPr lang="en-US" sz="2000" dirty="0"/>
              <a:t> làm </a:t>
            </a:r>
            <a:r>
              <a:rPr lang="en-US" sz="2000" dirty="0" err="1"/>
              <a:t>nền</a:t>
            </a:r>
            <a:r>
              <a:rPr lang="en-US" sz="2000" dirty="0"/>
              <a:t> </a:t>
            </a:r>
            <a:r>
              <a:rPr lang="en-US" sz="2000" dirty="0" err="1"/>
              <a:t>tảng</a:t>
            </a:r>
            <a:r>
              <a:rPr lang="en-US" sz="2000" dirty="0"/>
              <a:t> </a:t>
            </a:r>
            <a:r>
              <a:rPr lang="en-US" sz="2000" dirty="0" err="1"/>
              <a:t>triển</a:t>
            </a:r>
            <a:r>
              <a:rPr lang="en-US" sz="2000" dirty="0"/>
              <a:t> </a:t>
            </a:r>
            <a:r>
              <a:rPr lang="en-US" sz="2000" dirty="0" err="1"/>
              <a:t>khai</a:t>
            </a:r>
            <a:r>
              <a:rPr lang="en-US" sz="2000" dirty="0"/>
              <a:t> </a:t>
            </a:r>
            <a:r>
              <a:rPr lang="en-US" sz="2000" dirty="0" err="1"/>
              <a:t>ứng</a:t>
            </a:r>
            <a:r>
              <a:rPr lang="en-US" sz="2000" dirty="0"/>
              <a:t> </a:t>
            </a:r>
            <a:r>
              <a:rPr lang="en-US" sz="2000" dirty="0" err="1"/>
              <a:t>dụng</a:t>
            </a:r>
            <a:r>
              <a:rPr lang="en-US" sz="2000" dirty="0"/>
              <a:t> </a:t>
            </a:r>
            <a:r>
              <a:rPr lang="en-US" sz="2000" dirty="0" err="1"/>
              <a:t>dạng</a:t>
            </a:r>
            <a:r>
              <a:rPr lang="en-US" sz="2000" dirty="0"/>
              <a:t> container.</a:t>
            </a:r>
          </a:p>
          <a:p>
            <a:pPr marL="342900" indent="-342900">
              <a:buFont typeface="Wingdings" panose="05000000000000000000" pitchFamily="2" charset="2"/>
              <a:buChar char="ü"/>
            </a:pPr>
            <a:r>
              <a:rPr lang="en-US" sz="2000" b="1" dirty="0"/>
              <a:t>ECS Cluster </a:t>
            </a:r>
            <a:r>
              <a:rPr lang="en-US" sz="2000" dirty="0"/>
              <a:t>ở 2 </a:t>
            </a:r>
            <a:r>
              <a:rPr lang="en-US" sz="2000" dirty="0" err="1"/>
              <a:t>vùng</a:t>
            </a:r>
            <a:r>
              <a:rPr lang="en-US" sz="2000" dirty="0"/>
              <a:t> (Blu &amp; Green)</a:t>
            </a:r>
          </a:p>
          <a:p>
            <a:pPr marL="342900" indent="-342900">
              <a:buFont typeface="Wingdings" panose="05000000000000000000" pitchFamily="2" charset="2"/>
              <a:buChar char="ü"/>
            </a:pPr>
            <a:r>
              <a:rPr lang="en-US" sz="2000" b="1" dirty="0"/>
              <a:t>ALB</a:t>
            </a:r>
            <a:r>
              <a:rPr lang="en-US" sz="2000" dirty="0"/>
              <a:t> </a:t>
            </a:r>
            <a:r>
              <a:rPr lang="en-US" sz="2000" dirty="0" err="1"/>
              <a:t>định</a:t>
            </a:r>
            <a:r>
              <a:rPr lang="en-US" sz="2000" dirty="0"/>
              <a:t> </a:t>
            </a:r>
            <a:r>
              <a:rPr lang="en-US" sz="2000" dirty="0" err="1"/>
              <a:t>tuyến</a:t>
            </a:r>
            <a:r>
              <a:rPr lang="en-US" sz="2000" dirty="0"/>
              <a:t> </a:t>
            </a:r>
            <a:r>
              <a:rPr lang="en-US" sz="2000" dirty="0" err="1"/>
              <a:t>theo</a:t>
            </a:r>
            <a:r>
              <a:rPr lang="en-US" sz="2000" dirty="0"/>
              <a:t> path</a:t>
            </a:r>
          </a:p>
          <a:p>
            <a:pPr marL="342900" indent="-342900">
              <a:buFont typeface="Wingdings" panose="05000000000000000000" pitchFamily="2" charset="2"/>
              <a:buChar char="ü"/>
            </a:pPr>
            <a:r>
              <a:rPr lang="en-US" sz="2000" b="1" dirty="0"/>
              <a:t>Route 53 </a:t>
            </a:r>
            <a:r>
              <a:rPr lang="en-US" sz="2000" dirty="0"/>
              <a:t>Health Check + Failover DNS</a:t>
            </a:r>
          </a:p>
          <a:p>
            <a:pPr marL="342900" indent="-342900">
              <a:buFont typeface="Wingdings" panose="05000000000000000000" pitchFamily="2" charset="2"/>
              <a:buChar char="ü"/>
            </a:pPr>
            <a:r>
              <a:rPr lang="en-US" sz="2000" dirty="0" err="1"/>
              <a:t>ClouFormation</a:t>
            </a:r>
            <a:r>
              <a:rPr lang="en-US" sz="2000" dirty="0"/>
              <a:t> </a:t>
            </a:r>
            <a:r>
              <a:rPr lang="en-US" sz="2000" dirty="0" err="1"/>
              <a:t>quản</a:t>
            </a:r>
            <a:r>
              <a:rPr lang="en-US" sz="2000" dirty="0"/>
              <a:t> </a:t>
            </a:r>
            <a:r>
              <a:rPr lang="en-US" sz="2000" dirty="0" err="1"/>
              <a:t>lý</a:t>
            </a:r>
            <a:r>
              <a:rPr lang="en-US" sz="2000" dirty="0"/>
              <a:t> </a:t>
            </a:r>
            <a:r>
              <a:rPr lang="en-US" sz="2000" dirty="0" err="1"/>
              <a:t>hạ</a:t>
            </a:r>
            <a:r>
              <a:rPr lang="en-US" sz="2000" dirty="0"/>
              <a:t> </a:t>
            </a:r>
            <a:r>
              <a:rPr lang="en-US" sz="2000" dirty="0" err="1"/>
              <a:t>tầng</a:t>
            </a:r>
            <a:endParaRPr lang="en-US" sz="2000" dirty="0"/>
          </a:p>
          <a:p>
            <a:pPr marL="342900" indent="-342900">
              <a:buFont typeface="Wingdings" panose="05000000000000000000" pitchFamily="2" charset="2"/>
              <a:buChar char="ü"/>
            </a:pPr>
            <a:r>
              <a:rPr lang="en-US" sz="2000" b="1" dirty="0"/>
              <a:t>CloudWatch</a:t>
            </a:r>
            <a:r>
              <a:rPr lang="en-US" sz="2000" dirty="0"/>
              <a:t> </a:t>
            </a:r>
            <a:r>
              <a:rPr lang="en-US" sz="2000" dirty="0" err="1"/>
              <a:t>giám</a:t>
            </a:r>
            <a:r>
              <a:rPr lang="en-US" sz="2000" dirty="0"/>
              <a:t> </a:t>
            </a:r>
            <a:r>
              <a:rPr lang="en-US" sz="2000" dirty="0" err="1"/>
              <a:t>sát,</a:t>
            </a:r>
            <a:r>
              <a:rPr lang="en-US" sz="2000" b="1" dirty="0" err="1"/>
              <a:t>SNS</a:t>
            </a:r>
            <a:r>
              <a:rPr lang="en-US" sz="2000" dirty="0"/>
              <a:t> </a:t>
            </a:r>
            <a:r>
              <a:rPr lang="en-US" sz="2000" dirty="0" err="1"/>
              <a:t>gửi</a:t>
            </a:r>
            <a:r>
              <a:rPr lang="en-US" sz="2000" dirty="0"/>
              <a:t> alert</a:t>
            </a:r>
          </a:p>
        </p:txBody>
      </p:sp>
      <p:pic>
        <p:nvPicPr>
          <p:cNvPr id="7" name="Picture 6">
            <a:extLst>
              <a:ext uri="{FF2B5EF4-FFF2-40B4-BE49-F238E27FC236}">
                <a16:creationId xmlns:a16="http://schemas.microsoft.com/office/drawing/2014/main" id="{AC1EBD0F-726A-F93C-A392-06A3BD929ED1}"/>
              </a:ext>
            </a:extLst>
          </p:cNvPr>
          <p:cNvPicPr>
            <a:picLocks noChangeAspect="1"/>
          </p:cNvPicPr>
          <p:nvPr/>
        </p:nvPicPr>
        <p:blipFill>
          <a:blip r:embed="rId2"/>
          <a:stretch>
            <a:fillRect/>
          </a:stretch>
        </p:blipFill>
        <p:spPr>
          <a:xfrm>
            <a:off x="1088998" y="1904746"/>
            <a:ext cx="6347198" cy="3539784"/>
          </a:xfrm>
          <a:prstGeom prst="rect">
            <a:avLst/>
          </a:prstGeom>
        </p:spPr>
      </p:pic>
      <p:sp>
        <p:nvSpPr>
          <p:cNvPr id="3" name="Cloud 2">
            <a:extLst>
              <a:ext uri="{FF2B5EF4-FFF2-40B4-BE49-F238E27FC236}">
                <a16:creationId xmlns:a16="http://schemas.microsoft.com/office/drawing/2014/main" id="{56025A86-05C6-D81C-6088-B64C5E2B3280}"/>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Tree>
    <p:extLst>
      <p:ext uri="{BB962C8B-B14F-4D97-AF65-F5344CB8AC3E}">
        <p14:creationId xmlns:p14="http://schemas.microsoft.com/office/powerpoint/2010/main" val="20779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6A0803-265F-127C-B597-49A7A4412B7D}"/>
              </a:ext>
            </a:extLst>
          </p:cNvPr>
          <p:cNvSpPr>
            <a:spLocks noGrp="1"/>
          </p:cNvSpPr>
          <p:nvPr>
            <p:ph type="title"/>
          </p:nvPr>
        </p:nvSpPr>
        <p:spPr>
          <a:xfrm>
            <a:off x="2806931" y="174376"/>
            <a:ext cx="6578138" cy="1183178"/>
          </a:xfrm>
        </p:spPr>
        <p:txBody>
          <a:bodyPr>
            <a:normAutofit fontScale="90000"/>
          </a:bodyPr>
          <a:lstStyle/>
          <a:p>
            <a:r>
              <a:rPr lang="en-US" sz="5200" dirty="0"/>
              <a:t>Solution</a:t>
            </a:r>
            <a:r>
              <a:rPr lang="en-US" b="1" dirty="0"/>
              <a:t> </a:t>
            </a:r>
            <a:r>
              <a:rPr lang="en-US" sz="5200" dirty="0"/>
              <a:t>Architecture</a:t>
            </a:r>
          </a:p>
        </p:txBody>
      </p:sp>
      <p:sp>
        <p:nvSpPr>
          <p:cNvPr id="5" name="TextBox 4">
            <a:extLst>
              <a:ext uri="{FF2B5EF4-FFF2-40B4-BE49-F238E27FC236}">
                <a16:creationId xmlns:a16="http://schemas.microsoft.com/office/drawing/2014/main" id="{E8A415B5-7432-DC69-5AA1-5843CEE5CFD6}"/>
              </a:ext>
            </a:extLst>
          </p:cNvPr>
          <p:cNvSpPr txBox="1"/>
          <p:nvPr/>
        </p:nvSpPr>
        <p:spPr>
          <a:xfrm>
            <a:off x="822037" y="2028211"/>
            <a:ext cx="5828145" cy="4185761"/>
          </a:xfrm>
          <a:prstGeom prst="rect">
            <a:avLst/>
          </a:prstGeom>
          <a:noFill/>
        </p:spPr>
        <p:txBody>
          <a:bodyPr wrap="square" rtlCol="0">
            <a:spAutoFit/>
          </a:bodyPr>
          <a:lstStyle/>
          <a:p>
            <a:r>
              <a:rPr lang="en-US" sz="1400" dirty="0"/>
              <a:t>🟣 </a:t>
            </a:r>
            <a:r>
              <a:rPr lang="vi-VN" sz="1400" dirty="0"/>
              <a:t>User → Route 53 DNS (Failover)</a:t>
            </a:r>
          </a:p>
          <a:p>
            <a:r>
              <a:rPr lang="vi-VN" sz="1400" dirty="0"/>
              <a:t>   - Người dùng truy cập domain ứng dụng (VD: app.example.com)</a:t>
            </a:r>
          </a:p>
          <a:p>
            <a:r>
              <a:rPr lang="vi-VN" sz="1400" dirty="0"/>
              <a:t>   - Route 53 định tuyến đến ALB Singapore hoặc Tokyo dựa trên kết quả health check</a:t>
            </a:r>
          </a:p>
          <a:p>
            <a:r>
              <a:rPr lang="en-US" sz="1400" dirty="0"/>
              <a:t>🟢 </a:t>
            </a:r>
            <a:r>
              <a:rPr lang="vi-VN" sz="1400" dirty="0"/>
              <a:t>Route 53 → Application Load Balancer (HTTPS + ACM)</a:t>
            </a:r>
          </a:p>
          <a:p>
            <a:r>
              <a:rPr lang="vi-VN" sz="1400" dirty="0"/>
              <a:t>   - ALB là cổng vào ứng dụng, xử lý kết nối HTTPS và phân phối request đến ECS Service</a:t>
            </a:r>
          </a:p>
          <a:p>
            <a:r>
              <a:rPr lang="en-US" sz="1400" dirty="0"/>
              <a:t>🔵 </a:t>
            </a:r>
            <a:r>
              <a:rPr lang="vi-VN" sz="1400" dirty="0"/>
              <a:t>ALB → ECS Service (Fargate)</a:t>
            </a:r>
          </a:p>
          <a:p>
            <a:r>
              <a:rPr lang="vi-VN" sz="1400" dirty="0"/>
              <a:t>   - ECS Task chạy trong môi trường không máy chủ (Fargate)</a:t>
            </a:r>
          </a:p>
          <a:p>
            <a:r>
              <a:rPr lang="vi-VN" sz="1400" dirty="0"/>
              <a:t>   - ALB định tuyến đến Blue hoặc Green version tùy theo giai đoạn triển khai</a:t>
            </a:r>
          </a:p>
          <a:p>
            <a:r>
              <a:rPr lang="en-US" sz="1400" dirty="0"/>
              <a:t>🟠 </a:t>
            </a:r>
            <a:r>
              <a:rPr lang="vi-VN" sz="1400" dirty="0"/>
              <a:t>ECS → Cloud Map</a:t>
            </a:r>
          </a:p>
          <a:p>
            <a:r>
              <a:rPr lang="vi-VN" sz="1400" dirty="0"/>
              <a:t>   - ECS dùng Cloud Map để phát hiện các service nội bộ trong Cluster</a:t>
            </a:r>
            <a:endParaRPr lang="en-US" sz="1400" dirty="0"/>
          </a:p>
          <a:p>
            <a:r>
              <a:rPr lang="en-US" sz="1400" dirty="0"/>
              <a:t>🟡 </a:t>
            </a:r>
            <a:r>
              <a:rPr lang="vi-VN" sz="1400" dirty="0"/>
              <a:t>CloudWatch → SNS</a:t>
            </a:r>
          </a:p>
          <a:p>
            <a:r>
              <a:rPr lang="vi-VN" sz="1400" dirty="0"/>
              <a:t>   - CloudWatch theo dõi metric hệ thống như CPU, error rate, health check</a:t>
            </a:r>
          </a:p>
          <a:p>
            <a:r>
              <a:rPr lang="vi-VN" sz="1400" dirty="0"/>
              <a:t>   - Gửi cảnh báo qua SNS đến Email hoặc các kênh khác khi phát hiện sự cố</a:t>
            </a:r>
          </a:p>
          <a:p>
            <a:endParaRPr lang="vi-VN" sz="1400" dirty="0"/>
          </a:p>
        </p:txBody>
      </p:sp>
      <p:sp>
        <p:nvSpPr>
          <p:cNvPr id="6" name="TextBox 5">
            <a:extLst>
              <a:ext uri="{FF2B5EF4-FFF2-40B4-BE49-F238E27FC236}">
                <a16:creationId xmlns:a16="http://schemas.microsoft.com/office/drawing/2014/main" id="{7DAFAFAF-F7CC-80E4-AAF7-C1ABFC62F4C1}"/>
              </a:ext>
            </a:extLst>
          </p:cNvPr>
          <p:cNvSpPr txBox="1"/>
          <p:nvPr/>
        </p:nvSpPr>
        <p:spPr>
          <a:xfrm>
            <a:off x="6735023" y="2810636"/>
            <a:ext cx="4857947" cy="2893100"/>
          </a:xfrm>
          <a:prstGeom prst="rect">
            <a:avLst/>
          </a:prstGeom>
          <a:noFill/>
        </p:spPr>
        <p:txBody>
          <a:bodyPr wrap="square" rtlCol="0">
            <a:spAutoFit/>
          </a:bodyPr>
          <a:lstStyle/>
          <a:p>
            <a:r>
              <a:rPr lang="en-US" sz="1400" dirty="0"/>
              <a:t>🟤 </a:t>
            </a:r>
            <a:r>
              <a:rPr lang="vi-VN" sz="1400" dirty="0"/>
              <a:t>CodePipeline → CodeBuild → ECR → CodeDeploy → ECS</a:t>
            </a:r>
          </a:p>
          <a:p>
            <a:r>
              <a:rPr lang="vi-VN" sz="1400" dirty="0"/>
              <a:t>   - Mỗi lần cập nhật code, pipeline tự động build image, đẩy lên ECR</a:t>
            </a:r>
          </a:p>
          <a:p>
            <a:r>
              <a:rPr lang="vi-VN" sz="1400" dirty="0"/>
              <a:t>   - CodeDeploy triển khai bản mới vào ECS Green để kiểm thử</a:t>
            </a:r>
          </a:p>
          <a:p>
            <a:r>
              <a:rPr lang="vi-VN" sz="1400" dirty="0"/>
              <a:t>   - Nếu thành công, ALB sẽ chuyển routing sang Green (Blue-Green Deployment)</a:t>
            </a:r>
          </a:p>
          <a:p>
            <a:r>
              <a:rPr lang="en-US" sz="1400" dirty="0"/>
              <a:t>🔒 </a:t>
            </a:r>
            <a:r>
              <a:rPr lang="vi-VN" sz="1400" dirty="0"/>
              <a:t>IAM Role → ECS Task</a:t>
            </a:r>
          </a:p>
          <a:p>
            <a:r>
              <a:rPr lang="vi-VN" sz="1400" dirty="0"/>
              <a:t>   - ECS Task được gán IAM Role để truy cập an toàn vào các dịch vụ AWS như ECR, CloudWatch, SNS mà không cần hardcode credentials</a:t>
            </a:r>
          </a:p>
          <a:p>
            <a:endParaRPr lang="en-US" sz="1400" dirty="0"/>
          </a:p>
        </p:txBody>
      </p:sp>
      <p:sp>
        <p:nvSpPr>
          <p:cNvPr id="2" name="Cloud 1">
            <a:extLst>
              <a:ext uri="{FF2B5EF4-FFF2-40B4-BE49-F238E27FC236}">
                <a16:creationId xmlns:a16="http://schemas.microsoft.com/office/drawing/2014/main" id="{671A8618-AD7D-81CC-6049-2AEC4ACE2918}"/>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spTree>
    <p:extLst>
      <p:ext uri="{BB962C8B-B14F-4D97-AF65-F5344CB8AC3E}">
        <p14:creationId xmlns:p14="http://schemas.microsoft.com/office/powerpoint/2010/main" val="2791152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33AA24-08DC-49C9-8608-B3D427AF5985}"/>
              </a:ext>
            </a:extLst>
          </p:cNvPr>
          <p:cNvSpPr>
            <a:spLocks noGrp="1"/>
          </p:cNvSpPr>
          <p:nvPr>
            <p:ph type="title"/>
          </p:nvPr>
        </p:nvSpPr>
        <p:spPr>
          <a:xfrm>
            <a:off x="2806931" y="174376"/>
            <a:ext cx="6578138" cy="1183178"/>
          </a:xfrm>
        </p:spPr>
        <p:txBody>
          <a:bodyPr>
            <a:normAutofit fontScale="90000"/>
          </a:bodyPr>
          <a:lstStyle/>
          <a:p>
            <a:r>
              <a:rPr lang="en-US" b="1" dirty="0"/>
              <a:t>Solution Architecture</a:t>
            </a:r>
          </a:p>
        </p:txBody>
      </p:sp>
      <p:sp>
        <p:nvSpPr>
          <p:cNvPr id="5" name="TextBox 4">
            <a:extLst>
              <a:ext uri="{FF2B5EF4-FFF2-40B4-BE49-F238E27FC236}">
                <a16:creationId xmlns:a16="http://schemas.microsoft.com/office/drawing/2014/main" id="{ADBE800F-03CA-8AEF-831B-65DA581BC484}"/>
              </a:ext>
            </a:extLst>
          </p:cNvPr>
          <p:cNvSpPr txBox="1"/>
          <p:nvPr/>
        </p:nvSpPr>
        <p:spPr>
          <a:xfrm>
            <a:off x="1487055" y="2032062"/>
            <a:ext cx="3001143" cy="369332"/>
          </a:xfrm>
          <a:prstGeom prst="rect">
            <a:avLst/>
          </a:prstGeom>
          <a:noFill/>
        </p:spPr>
        <p:txBody>
          <a:bodyPr wrap="none" rtlCol="0">
            <a:spAutoFit/>
          </a:bodyPr>
          <a:lstStyle/>
          <a:p>
            <a:r>
              <a:rPr lang="en-US" b="1" dirty="0" err="1"/>
              <a:t>Yếu</a:t>
            </a:r>
            <a:r>
              <a:rPr lang="en-US" b="1" dirty="0"/>
              <a:t> </a:t>
            </a:r>
            <a:r>
              <a:rPr lang="en-US" b="1" dirty="0" err="1"/>
              <a:t>tố</a:t>
            </a:r>
            <a:r>
              <a:rPr lang="en-US" b="1" dirty="0"/>
              <a:t> </a:t>
            </a:r>
            <a:r>
              <a:rPr lang="en-US" b="1" dirty="0" err="1"/>
              <a:t>bảo</a:t>
            </a:r>
            <a:r>
              <a:rPr lang="en-US" b="1" dirty="0"/>
              <a:t> </a:t>
            </a:r>
            <a:r>
              <a:rPr lang="en-US" b="1" dirty="0" err="1"/>
              <a:t>mật</a:t>
            </a:r>
            <a:r>
              <a:rPr lang="en-US" b="1" dirty="0"/>
              <a:t> </a:t>
            </a:r>
            <a:r>
              <a:rPr lang="en-US" b="1" dirty="0" err="1"/>
              <a:t>và</a:t>
            </a:r>
            <a:r>
              <a:rPr lang="en-US" b="1" dirty="0"/>
              <a:t> </a:t>
            </a:r>
            <a:r>
              <a:rPr lang="en-US" b="1" dirty="0" err="1"/>
              <a:t>hiệu</a:t>
            </a:r>
            <a:r>
              <a:rPr lang="en-US" b="1" dirty="0"/>
              <a:t> </a:t>
            </a:r>
            <a:r>
              <a:rPr lang="en-US" b="1" dirty="0" err="1"/>
              <a:t>năng</a:t>
            </a:r>
            <a:r>
              <a:rPr lang="en-US" b="1" dirty="0"/>
              <a:t>:</a:t>
            </a:r>
            <a:endParaRPr lang="en-US" dirty="0"/>
          </a:p>
        </p:txBody>
      </p:sp>
      <p:sp>
        <p:nvSpPr>
          <p:cNvPr id="6" name="TextBox 5">
            <a:extLst>
              <a:ext uri="{FF2B5EF4-FFF2-40B4-BE49-F238E27FC236}">
                <a16:creationId xmlns:a16="http://schemas.microsoft.com/office/drawing/2014/main" id="{A7263DA5-C216-063F-C9ED-708AB7CC803C}"/>
              </a:ext>
            </a:extLst>
          </p:cNvPr>
          <p:cNvSpPr txBox="1"/>
          <p:nvPr/>
        </p:nvSpPr>
        <p:spPr>
          <a:xfrm>
            <a:off x="748145" y="3150785"/>
            <a:ext cx="4913746" cy="2308324"/>
          </a:xfrm>
          <a:prstGeom prst="rect">
            <a:avLst/>
          </a:prstGeom>
          <a:noFill/>
        </p:spPr>
        <p:txBody>
          <a:bodyPr wrap="square" rtlCol="0">
            <a:spAutoFit/>
          </a:bodyPr>
          <a:lstStyle/>
          <a:p>
            <a:pPr marL="285750" indent="-285750" algn="just">
              <a:buFont typeface="Wingdings" panose="05000000000000000000" pitchFamily="2" charset="2"/>
              <a:buChar char="ü"/>
            </a:pPr>
            <a:r>
              <a:rPr lang="vi-VN" dirty="0"/>
              <a:t>ECS Task chạy trong </a:t>
            </a:r>
            <a:r>
              <a:rPr lang="vi-VN" b="1" dirty="0"/>
              <a:t>Private Subnet</a:t>
            </a:r>
            <a:r>
              <a:rPr lang="vi-VN" dirty="0"/>
              <a:t>, chỉ ALB trong Public Subnet mới được phép truy cập.</a:t>
            </a:r>
          </a:p>
          <a:p>
            <a:pPr marL="285750" indent="-285750" algn="just">
              <a:buFont typeface="Wingdings" panose="05000000000000000000" pitchFamily="2" charset="2"/>
              <a:buChar char="ü"/>
            </a:pPr>
            <a:r>
              <a:rPr lang="vi-VN" dirty="0"/>
              <a:t>Kết nối HTTPS thông qua </a:t>
            </a:r>
            <a:r>
              <a:rPr lang="vi-VN" b="1" dirty="0"/>
              <a:t>AWS Certificate Manager (ACM)</a:t>
            </a:r>
            <a:r>
              <a:rPr lang="vi-VN" dirty="0"/>
              <a:t>.</a:t>
            </a:r>
          </a:p>
          <a:p>
            <a:pPr marL="285750" indent="-285750" algn="just">
              <a:buFont typeface="Wingdings" panose="05000000000000000000" pitchFamily="2" charset="2"/>
              <a:buChar char="ü"/>
            </a:pPr>
            <a:r>
              <a:rPr lang="vi-VN" dirty="0"/>
              <a:t>Tự động mở rộng (Auto Scaling) dựa trên CPU/MEM.</a:t>
            </a:r>
          </a:p>
          <a:p>
            <a:pPr marL="285750" indent="-285750" algn="just">
              <a:buFont typeface="Wingdings" panose="05000000000000000000" pitchFamily="2" charset="2"/>
              <a:buChar char="ü"/>
            </a:pPr>
            <a:endParaRPr lang="en-US" dirty="0"/>
          </a:p>
        </p:txBody>
      </p:sp>
      <p:sp>
        <p:nvSpPr>
          <p:cNvPr id="7" name="TextBox 6">
            <a:extLst>
              <a:ext uri="{FF2B5EF4-FFF2-40B4-BE49-F238E27FC236}">
                <a16:creationId xmlns:a16="http://schemas.microsoft.com/office/drawing/2014/main" id="{4D710E1B-9F34-2E8C-E54F-FEF7DE44600C}"/>
              </a:ext>
            </a:extLst>
          </p:cNvPr>
          <p:cNvSpPr txBox="1"/>
          <p:nvPr/>
        </p:nvSpPr>
        <p:spPr>
          <a:xfrm>
            <a:off x="7844078" y="2032062"/>
            <a:ext cx="1973617" cy="369332"/>
          </a:xfrm>
          <a:prstGeom prst="rect">
            <a:avLst/>
          </a:prstGeom>
          <a:noFill/>
        </p:spPr>
        <p:txBody>
          <a:bodyPr wrap="none" rtlCol="0">
            <a:spAutoFit/>
          </a:bodyPr>
          <a:lstStyle/>
          <a:p>
            <a:r>
              <a:rPr lang="en-US" b="1" dirty="0"/>
              <a:t>So </a:t>
            </a:r>
            <a:r>
              <a:rPr lang="en-US" b="1" dirty="0" err="1"/>
              <a:t>sánh</a:t>
            </a:r>
            <a:r>
              <a:rPr lang="en-US" b="1" dirty="0"/>
              <a:t> </a:t>
            </a:r>
            <a:r>
              <a:rPr lang="en-US" b="1" dirty="0" err="1"/>
              <a:t>giải</a:t>
            </a:r>
            <a:r>
              <a:rPr lang="en-US" b="1" dirty="0"/>
              <a:t> </a:t>
            </a:r>
            <a:r>
              <a:rPr lang="en-US" b="1" dirty="0" err="1"/>
              <a:t>pháp</a:t>
            </a:r>
            <a:r>
              <a:rPr lang="en-US" b="1" dirty="0"/>
              <a:t>:</a:t>
            </a:r>
            <a:endParaRPr lang="en-US" dirty="0"/>
          </a:p>
        </p:txBody>
      </p:sp>
      <p:graphicFrame>
        <p:nvGraphicFramePr>
          <p:cNvPr id="8" name="Table 7">
            <a:extLst>
              <a:ext uri="{FF2B5EF4-FFF2-40B4-BE49-F238E27FC236}">
                <a16:creationId xmlns:a16="http://schemas.microsoft.com/office/drawing/2014/main" id="{2529A569-AF49-A109-3AC4-2C720CEFC063}"/>
              </a:ext>
            </a:extLst>
          </p:cNvPr>
          <p:cNvGraphicFramePr>
            <a:graphicFrameLocks noGrp="1"/>
          </p:cNvGraphicFramePr>
          <p:nvPr>
            <p:extLst>
              <p:ext uri="{D42A27DB-BD31-4B8C-83A1-F6EECF244321}">
                <p14:modId xmlns:p14="http://schemas.microsoft.com/office/powerpoint/2010/main" val="4246595644"/>
              </p:ext>
            </p:extLst>
          </p:nvPr>
        </p:nvGraphicFramePr>
        <p:xfrm>
          <a:off x="6096000" y="2567587"/>
          <a:ext cx="5449455" cy="3474720"/>
        </p:xfrm>
        <a:graphic>
          <a:graphicData uri="http://schemas.openxmlformats.org/drawingml/2006/table">
            <a:tbl>
              <a:tblPr firstRow="1" bandRow="1">
                <a:tableStyleId>{5C22544A-7EE6-4342-B048-85BDC9FD1C3A}</a:tableStyleId>
              </a:tblPr>
              <a:tblGrid>
                <a:gridCol w="1816485">
                  <a:extLst>
                    <a:ext uri="{9D8B030D-6E8A-4147-A177-3AD203B41FA5}">
                      <a16:colId xmlns:a16="http://schemas.microsoft.com/office/drawing/2014/main" val="2079013160"/>
                    </a:ext>
                  </a:extLst>
                </a:gridCol>
                <a:gridCol w="1816485">
                  <a:extLst>
                    <a:ext uri="{9D8B030D-6E8A-4147-A177-3AD203B41FA5}">
                      <a16:colId xmlns:a16="http://schemas.microsoft.com/office/drawing/2014/main" val="1236431196"/>
                    </a:ext>
                  </a:extLst>
                </a:gridCol>
                <a:gridCol w="1816485">
                  <a:extLst>
                    <a:ext uri="{9D8B030D-6E8A-4147-A177-3AD203B41FA5}">
                      <a16:colId xmlns:a16="http://schemas.microsoft.com/office/drawing/2014/main" val="3434753173"/>
                    </a:ext>
                  </a:extLst>
                </a:gridCol>
              </a:tblGrid>
              <a:tr h="325274">
                <a:tc>
                  <a:txBody>
                    <a:bodyPr/>
                    <a:lstStyle/>
                    <a:p>
                      <a:pPr algn="ctr"/>
                      <a:r>
                        <a:rPr lang="en-US" dirty="0" err="1"/>
                        <a:t>Tiêu</a:t>
                      </a:r>
                      <a:r>
                        <a:rPr lang="en-US" dirty="0"/>
                        <a:t> </a:t>
                      </a:r>
                      <a:r>
                        <a:rPr lang="en-US" dirty="0" err="1"/>
                        <a:t>chí</a:t>
                      </a:r>
                      <a:endParaRPr lang="en-US" dirty="0"/>
                    </a:p>
                  </a:txBody>
                  <a:tcPr anchor="ctr"/>
                </a:tc>
                <a:tc>
                  <a:txBody>
                    <a:bodyPr/>
                    <a:lstStyle/>
                    <a:p>
                      <a:r>
                        <a:rPr lang="en-US" dirty="0"/>
                        <a:t>EC2 </a:t>
                      </a:r>
                      <a:r>
                        <a:rPr lang="en-US" dirty="0" err="1"/>
                        <a:t>tự</a:t>
                      </a:r>
                      <a:r>
                        <a:rPr lang="en-US" dirty="0"/>
                        <a:t> </a:t>
                      </a:r>
                      <a:r>
                        <a:rPr lang="en-US" dirty="0" err="1"/>
                        <a:t>quản</a:t>
                      </a:r>
                      <a:r>
                        <a:rPr lang="en-US" dirty="0"/>
                        <a:t> </a:t>
                      </a:r>
                      <a:r>
                        <a:rPr lang="en-US" dirty="0" err="1"/>
                        <a:t>lý</a:t>
                      </a:r>
                      <a:endParaRPr lang="en-US" dirty="0"/>
                    </a:p>
                  </a:txBody>
                  <a:tcPr anchor="ctr"/>
                </a:tc>
                <a:tc>
                  <a:txBody>
                    <a:bodyPr/>
                    <a:lstStyle/>
                    <a:p>
                      <a:pPr algn="ctr"/>
                      <a:r>
                        <a:rPr lang="en-US" dirty="0"/>
                        <a:t>ECS </a:t>
                      </a:r>
                      <a:r>
                        <a:rPr lang="en-US" dirty="0" err="1"/>
                        <a:t>Fargate</a:t>
                      </a:r>
                      <a:endParaRPr lang="en-US" dirty="0"/>
                    </a:p>
                  </a:txBody>
                  <a:tcPr/>
                </a:tc>
                <a:extLst>
                  <a:ext uri="{0D108BD9-81ED-4DB2-BD59-A6C34878D82A}">
                    <a16:rowId xmlns:a16="http://schemas.microsoft.com/office/drawing/2014/main" val="2956899864"/>
                  </a:ext>
                </a:extLst>
              </a:tr>
              <a:tr h="325274">
                <a:tc>
                  <a:txBody>
                    <a:bodyPr/>
                    <a:lstStyle/>
                    <a:p>
                      <a:pPr algn="ctr"/>
                      <a:r>
                        <a:rPr lang="en-US" dirty="0" err="1"/>
                        <a:t>Quản</a:t>
                      </a:r>
                      <a:r>
                        <a:rPr lang="en-US" dirty="0"/>
                        <a:t> </a:t>
                      </a:r>
                      <a:r>
                        <a:rPr lang="en-US" dirty="0" err="1"/>
                        <a:t>lý</a:t>
                      </a:r>
                      <a:r>
                        <a:rPr lang="en-US" dirty="0"/>
                        <a:t> </a:t>
                      </a:r>
                      <a:r>
                        <a:rPr lang="en-US" dirty="0" err="1"/>
                        <a:t>hạ</a:t>
                      </a:r>
                      <a:r>
                        <a:rPr lang="en-US" dirty="0"/>
                        <a:t> </a:t>
                      </a:r>
                      <a:r>
                        <a:rPr lang="en-US" dirty="0" err="1"/>
                        <a:t>tầng</a:t>
                      </a:r>
                      <a:endParaRPr lang="en-US" dirty="0"/>
                    </a:p>
                  </a:txBody>
                  <a:tcPr anchor="ctr"/>
                </a:tc>
                <a:tc>
                  <a:txBody>
                    <a:bodyPr/>
                    <a:lstStyle/>
                    <a:p>
                      <a:pPr algn="ctr"/>
                      <a:r>
                        <a:rPr lang="en-US" dirty="0" err="1"/>
                        <a:t>Phải</a:t>
                      </a:r>
                      <a:r>
                        <a:rPr lang="en-US" dirty="0"/>
                        <a:t> </a:t>
                      </a:r>
                      <a:r>
                        <a:rPr lang="en-US" dirty="0" err="1"/>
                        <a:t>tự</a:t>
                      </a:r>
                      <a:r>
                        <a:rPr lang="en-US" dirty="0"/>
                        <a:t> </a:t>
                      </a:r>
                      <a:r>
                        <a:rPr lang="en-US" dirty="0" err="1"/>
                        <a:t>cấu</a:t>
                      </a:r>
                      <a:r>
                        <a:rPr lang="en-US" dirty="0"/>
                        <a:t> </a:t>
                      </a:r>
                      <a:r>
                        <a:rPr lang="en-US" dirty="0" err="1"/>
                        <a:t>hình</a:t>
                      </a:r>
                      <a:endParaRPr lang="en-US" dirty="0"/>
                    </a:p>
                  </a:txBody>
                  <a:tcPr anchor="ctr"/>
                </a:tc>
                <a:tc>
                  <a:txBody>
                    <a:bodyPr/>
                    <a:lstStyle/>
                    <a:p>
                      <a:pPr algn="ctr"/>
                      <a:r>
                        <a:rPr lang="en-US" dirty="0"/>
                        <a:t>Serverless, </a:t>
                      </a:r>
                      <a:r>
                        <a:rPr lang="en-US" dirty="0" err="1"/>
                        <a:t>không</a:t>
                      </a:r>
                      <a:r>
                        <a:rPr lang="en-US" dirty="0"/>
                        <a:t> </a:t>
                      </a:r>
                      <a:r>
                        <a:rPr lang="en-US" dirty="0" err="1"/>
                        <a:t>cần</a:t>
                      </a:r>
                      <a:r>
                        <a:rPr lang="en-US" dirty="0"/>
                        <a:t> </a:t>
                      </a:r>
                      <a:r>
                        <a:rPr lang="en-US" dirty="0" err="1"/>
                        <a:t>quản</a:t>
                      </a:r>
                      <a:r>
                        <a:rPr lang="en-US" dirty="0"/>
                        <a:t> </a:t>
                      </a:r>
                      <a:r>
                        <a:rPr lang="en-US" dirty="0" err="1"/>
                        <a:t>lý</a:t>
                      </a:r>
                      <a:endParaRPr lang="en-US" dirty="0"/>
                    </a:p>
                  </a:txBody>
                  <a:tcPr anchor="ctr"/>
                </a:tc>
                <a:extLst>
                  <a:ext uri="{0D108BD9-81ED-4DB2-BD59-A6C34878D82A}">
                    <a16:rowId xmlns:a16="http://schemas.microsoft.com/office/drawing/2014/main" val="1417385553"/>
                  </a:ext>
                </a:extLst>
              </a:tr>
              <a:tr h="325274">
                <a:tc>
                  <a:txBody>
                    <a:bodyPr/>
                    <a:lstStyle/>
                    <a:p>
                      <a:pPr algn="ctr"/>
                      <a:r>
                        <a:rPr lang="en-US" dirty="0" err="1"/>
                        <a:t>Độ</a:t>
                      </a:r>
                      <a:r>
                        <a:rPr lang="en-US" dirty="0"/>
                        <a:t> </a:t>
                      </a:r>
                      <a:r>
                        <a:rPr lang="en-US" dirty="0" err="1"/>
                        <a:t>ổn</a:t>
                      </a:r>
                      <a:r>
                        <a:rPr lang="en-US" dirty="0"/>
                        <a:t> </a:t>
                      </a:r>
                      <a:r>
                        <a:rPr lang="en-US" dirty="0" err="1"/>
                        <a:t>định</a:t>
                      </a:r>
                      <a:r>
                        <a:rPr lang="en-US" dirty="0"/>
                        <a:t> </a:t>
                      </a:r>
                      <a:r>
                        <a:rPr lang="en-US" dirty="0" err="1"/>
                        <a:t>triển</a:t>
                      </a:r>
                      <a:r>
                        <a:rPr lang="en-US" dirty="0"/>
                        <a:t> </a:t>
                      </a:r>
                      <a:r>
                        <a:rPr lang="en-US" dirty="0" err="1"/>
                        <a:t>khai</a:t>
                      </a:r>
                      <a:endParaRPr lang="en-US" dirty="0"/>
                    </a:p>
                  </a:txBody>
                  <a:tcPr anchor="ctr"/>
                </a:tc>
                <a:tc>
                  <a:txBody>
                    <a:bodyPr/>
                    <a:lstStyle/>
                    <a:p>
                      <a:pPr algn="ctr"/>
                      <a:r>
                        <a:rPr lang="en-US" dirty="0" err="1"/>
                        <a:t>Dễ</a:t>
                      </a:r>
                      <a:r>
                        <a:rPr lang="en-US" dirty="0"/>
                        <a:t> </a:t>
                      </a:r>
                      <a:r>
                        <a:rPr lang="en-US" dirty="0" err="1"/>
                        <a:t>lỗi</a:t>
                      </a:r>
                      <a:r>
                        <a:rPr lang="en-US" dirty="0"/>
                        <a:t> </a:t>
                      </a:r>
                      <a:r>
                        <a:rPr lang="en-US" dirty="0" err="1"/>
                        <a:t>khi</a:t>
                      </a:r>
                      <a:r>
                        <a:rPr lang="en-US" dirty="0"/>
                        <a:t> update</a:t>
                      </a:r>
                    </a:p>
                  </a:txBody>
                  <a:tcPr anchor="ctr"/>
                </a:tc>
                <a:tc>
                  <a:txBody>
                    <a:bodyPr/>
                    <a:lstStyle/>
                    <a:p>
                      <a:pPr algn="ctr"/>
                      <a:r>
                        <a:rPr lang="en-US" dirty="0" err="1"/>
                        <a:t>Hỗ</a:t>
                      </a:r>
                      <a:r>
                        <a:rPr lang="en-US" dirty="0"/>
                        <a:t> </a:t>
                      </a:r>
                      <a:r>
                        <a:rPr lang="en-US" dirty="0" err="1"/>
                        <a:t>trợ</a:t>
                      </a:r>
                      <a:r>
                        <a:rPr lang="en-US" dirty="0"/>
                        <a:t> Blue-Green, rollback </a:t>
                      </a:r>
                      <a:r>
                        <a:rPr lang="en-US" dirty="0" err="1"/>
                        <a:t>nhanh</a:t>
                      </a:r>
                      <a:endParaRPr lang="en-US" dirty="0"/>
                    </a:p>
                  </a:txBody>
                  <a:tcPr anchor="ctr"/>
                </a:tc>
                <a:extLst>
                  <a:ext uri="{0D108BD9-81ED-4DB2-BD59-A6C34878D82A}">
                    <a16:rowId xmlns:a16="http://schemas.microsoft.com/office/drawing/2014/main" val="89844991"/>
                  </a:ext>
                </a:extLst>
              </a:tr>
              <a:tr h="325274">
                <a:tc>
                  <a:txBody>
                    <a:bodyPr/>
                    <a:lstStyle/>
                    <a:p>
                      <a:pPr algn="ctr"/>
                      <a:r>
                        <a:rPr lang="en-US" dirty="0" err="1"/>
                        <a:t>Khả</a:t>
                      </a:r>
                      <a:r>
                        <a:rPr lang="en-US" dirty="0"/>
                        <a:t> </a:t>
                      </a:r>
                      <a:r>
                        <a:rPr lang="en-US" dirty="0" err="1"/>
                        <a:t>năng</a:t>
                      </a:r>
                      <a:r>
                        <a:rPr lang="en-US" dirty="0"/>
                        <a:t> </a:t>
                      </a:r>
                      <a:r>
                        <a:rPr lang="en-US" dirty="0" err="1"/>
                        <a:t>mở</a:t>
                      </a:r>
                      <a:r>
                        <a:rPr lang="en-US" dirty="0"/>
                        <a:t> </a:t>
                      </a:r>
                      <a:r>
                        <a:rPr lang="en-US" dirty="0" err="1"/>
                        <a:t>rộng</a:t>
                      </a:r>
                      <a:endParaRPr lang="en-US" dirty="0"/>
                    </a:p>
                  </a:txBody>
                  <a:tcPr anchor="ctr"/>
                </a:tc>
                <a:tc>
                  <a:txBody>
                    <a:bodyPr/>
                    <a:lstStyle/>
                    <a:p>
                      <a:pPr algn="ctr"/>
                      <a:r>
                        <a:rPr lang="en-US" dirty="0" err="1"/>
                        <a:t>Thủ</a:t>
                      </a:r>
                      <a:r>
                        <a:rPr lang="en-US" dirty="0"/>
                        <a:t> </a:t>
                      </a:r>
                      <a:r>
                        <a:rPr lang="en-US" dirty="0" err="1"/>
                        <a:t>công</a:t>
                      </a:r>
                      <a:endParaRPr lang="en-US" dirty="0"/>
                    </a:p>
                  </a:txBody>
                  <a:tcPr anchor="ctr"/>
                </a:tc>
                <a:tc>
                  <a:txBody>
                    <a:bodyPr/>
                    <a:lstStyle/>
                    <a:p>
                      <a:pPr algn="ctr"/>
                      <a:r>
                        <a:rPr lang="en-US" dirty="0"/>
                        <a:t>Auto Scaling </a:t>
                      </a:r>
                      <a:r>
                        <a:rPr lang="en-US" dirty="0" err="1"/>
                        <a:t>tích</a:t>
                      </a:r>
                      <a:r>
                        <a:rPr lang="en-US" dirty="0"/>
                        <a:t> </a:t>
                      </a:r>
                      <a:r>
                        <a:rPr lang="en-US" dirty="0" err="1"/>
                        <a:t>hợp</a:t>
                      </a:r>
                      <a:endParaRPr lang="en-US" dirty="0"/>
                    </a:p>
                  </a:txBody>
                  <a:tcPr anchor="ctr"/>
                </a:tc>
                <a:extLst>
                  <a:ext uri="{0D108BD9-81ED-4DB2-BD59-A6C34878D82A}">
                    <a16:rowId xmlns:a16="http://schemas.microsoft.com/office/drawing/2014/main" val="2571458093"/>
                  </a:ext>
                </a:extLst>
              </a:tr>
              <a:tr h="325274">
                <a:tc>
                  <a:txBody>
                    <a:bodyPr/>
                    <a:lstStyle/>
                    <a:p>
                      <a:pPr algn="ctr"/>
                      <a:r>
                        <a:rPr lang="en-US" dirty="0"/>
                        <a:t>Chi </a:t>
                      </a:r>
                      <a:r>
                        <a:rPr lang="en-US" dirty="0" err="1"/>
                        <a:t>phí</a:t>
                      </a:r>
                      <a:endParaRPr lang="en-US" dirty="0"/>
                    </a:p>
                  </a:txBody>
                  <a:tcPr anchor="ctr"/>
                </a:tc>
                <a:tc>
                  <a:txBody>
                    <a:bodyPr/>
                    <a:lstStyle/>
                    <a:p>
                      <a:pPr algn="ctr"/>
                      <a:r>
                        <a:rPr lang="en-US" dirty="0"/>
                        <a:t>~$100/</a:t>
                      </a:r>
                      <a:r>
                        <a:rPr lang="en-US" dirty="0" err="1"/>
                        <a:t>tháng</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~$39/</a:t>
                      </a:r>
                      <a:r>
                        <a:rPr lang="en-US" dirty="0" err="1"/>
                        <a:t>tháng</a:t>
                      </a:r>
                      <a:endParaRPr lang="en-US" dirty="0"/>
                    </a:p>
                    <a:p>
                      <a:pPr algn="ctr"/>
                      <a:endParaRPr lang="en-US" dirty="0"/>
                    </a:p>
                  </a:txBody>
                  <a:tcPr/>
                </a:tc>
                <a:extLst>
                  <a:ext uri="{0D108BD9-81ED-4DB2-BD59-A6C34878D82A}">
                    <a16:rowId xmlns:a16="http://schemas.microsoft.com/office/drawing/2014/main" val="4069051739"/>
                  </a:ext>
                </a:extLst>
              </a:tr>
            </a:tbl>
          </a:graphicData>
        </a:graphic>
      </p:graphicFrame>
      <p:sp>
        <p:nvSpPr>
          <p:cNvPr id="2" name="Cloud 1">
            <a:extLst>
              <a:ext uri="{FF2B5EF4-FFF2-40B4-BE49-F238E27FC236}">
                <a16:creationId xmlns:a16="http://schemas.microsoft.com/office/drawing/2014/main" id="{5EBDC143-EC02-6557-0890-599B6F977B2F}"/>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6</a:t>
            </a:r>
          </a:p>
        </p:txBody>
      </p:sp>
    </p:spTree>
    <p:extLst>
      <p:ext uri="{BB962C8B-B14F-4D97-AF65-F5344CB8AC3E}">
        <p14:creationId xmlns:p14="http://schemas.microsoft.com/office/powerpoint/2010/main" val="1650560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A5A4-C325-1CC9-E757-6BE452804C38}"/>
              </a:ext>
            </a:extLst>
          </p:cNvPr>
          <p:cNvSpPr>
            <a:spLocks noGrp="1"/>
          </p:cNvSpPr>
          <p:nvPr>
            <p:ph type="title"/>
          </p:nvPr>
        </p:nvSpPr>
        <p:spPr>
          <a:xfrm>
            <a:off x="2760748" y="267854"/>
            <a:ext cx="7851834" cy="1192415"/>
          </a:xfrm>
        </p:spPr>
        <p:txBody>
          <a:bodyPr>
            <a:normAutofit fontScale="90000"/>
          </a:bodyPr>
          <a:lstStyle/>
          <a:p>
            <a:r>
              <a:rPr lang="en-US" sz="5200" dirty="0"/>
              <a:t>Technical</a:t>
            </a:r>
            <a:r>
              <a:rPr lang="en-US" b="1" dirty="0"/>
              <a:t> </a:t>
            </a:r>
            <a:r>
              <a:rPr lang="en-US" sz="5200" dirty="0"/>
              <a:t>Implementation</a:t>
            </a:r>
          </a:p>
        </p:txBody>
      </p:sp>
      <p:graphicFrame>
        <p:nvGraphicFramePr>
          <p:cNvPr id="5" name="Table 4">
            <a:extLst>
              <a:ext uri="{FF2B5EF4-FFF2-40B4-BE49-F238E27FC236}">
                <a16:creationId xmlns:a16="http://schemas.microsoft.com/office/drawing/2014/main" id="{AFE50D8F-37A4-DD35-E2C8-7D71F060F8BF}"/>
              </a:ext>
            </a:extLst>
          </p:cNvPr>
          <p:cNvGraphicFramePr>
            <a:graphicFrameLocks noGrp="1"/>
          </p:cNvGraphicFramePr>
          <p:nvPr>
            <p:extLst>
              <p:ext uri="{D42A27DB-BD31-4B8C-83A1-F6EECF244321}">
                <p14:modId xmlns:p14="http://schemas.microsoft.com/office/powerpoint/2010/main" val="734932616"/>
              </p:ext>
            </p:extLst>
          </p:nvPr>
        </p:nvGraphicFramePr>
        <p:xfrm>
          <a:off x="2530764" y="2520757"/>
          <a:ext cx="7656946" cy="2198280"/>
        </p:xfrm>
        <a:graphic>
          <a:graphicData uri="http://schemas.openxmlformats.org/drawingml/2006/table">
            <a:tbl>
              <a:tblPr firstRow="1" bandRow="1">
                <a:tableStyleId>{5C22544A-7EE6-4342-B048-85BDC9FD1C3A}</a:tableStyleId>
              </a:tblPr>
              <a:tblGrid>
                <a:gridCol w="3828473">
                  <a:extLst>
                    <a:ext uri="{9D8B030D-6E8A-4147-A177-3AD203B41FA5}">
                      <a16:colId xmlns:a16="http://schemas.microsoft.com/office/drawing/2014/main" val="1728391319"/>
                    </a:ext>
                  </a:extLst>
                </a:gridCol>
                <a:gridCol w="3828473">
                  <a:extLst>
                    <a:ext uri="{9D8B030D-6E8A-4147-A177-3AD203B41FA5}">
                      <a16:colId xmlns:a16="http://schemas.microsoft.com/office/drawing/2014/main" val="3877259841"/>
                    </a:ext>
                  </a:extLst>
                </a:gridCol>
              </a:tblGrid>
              <a:tr h="36650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TUẦN</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NỘI DUNG CHÍNH</a:t>
                      </a:r>
                    </a:p>
                  </a:txBody>
                  <a:tcPr/>
                </a:tc>
                <a:extLst>
                  <a:ext uri="{0D108BD9-81ED-4DB2-BD59-A6C34878D82A}">
                    <a16:rowId xmlns:a16="http://schemas.microsoft.com/office/drawing/2014/main" val="1209638786"/>
                  </a:ext>
                </a:extLst>
              </a:tr>
              <a:tr h="36650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Docker image + ECR</a:t>
                      </a:r>
                    </a:p>
                  </a:txBody>
                  <a:tcPr/>
                </a:tc>
                <a:extLst>
                  <a:ext uri="{0D108BD9-81ED-4DB2-BD59-A6C34878D82A}">
                    <a16:rowId xmlns:a16="http://schemas.microsoft.com/office/drawing/2014/main" val="2579930010"/>
                  </a:ext>
                </a:extLst>
              </a:tr>
              <a:tr h="36650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ECS </a:t>
                      </a:r>
                      <a:r>
                        <a:rPr lang="en-US" dirty="0" err="1">
                          <a:latin typeface="Tahoma" panose="020B0604030504040204" pitchFamily="34" charset="0"/>
                          <a:ea typeface="Tahoma" panose="020B0604030504040204" pitchFamily="34" charset="0"/>
                          <a:cs typeface="Tahoma" panose="020B0604030504040204" pitchFamily="34" charset="0"/>
                        </a:rPr>
                        <a:t>tại</a:t>
                      </a:r>
                      <a:r>
                        <a:rPr lang="en-US" dirty="0">
                          <a:latin typeface="Tahoma" panose="020B0604030504040204" pitchFamily="34" charset="0"/>
                          <a:ea typeface="Tahoma" panose="020B0604030504040204" pitchFamily="34" charset="0"/>
                          <a:cs typeface="Tahoma" panose="020B0604030504040204" pitchFamily="34" charset="0"/>
                        </a:rPr>
                        <a:t> Singapore</a:t>
                      </a:r>
                    </a:p>
                  </a:txBody>
                  <a:tcPr/>
                </a:tc>
                <a:extLst>
                  <a:ext uri="{0D108BD9-81ED-4DB2-BD59-A6C34878D82A}">
                    <a16:rowId xmlns:a16="http://schemas.microsoft.com/office/drawing/2014/main" val="1195178427"/>
                  </a:ext>
                </a:extLst>
              </a:tr>
              <a:tr h="36650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ECS Tokyo + Blue-Green</a:t>
                      </a:r>
                    </a:p>
                  </a:txBody>
                  <a:tcPr/>
                </a:tc>
                <a:extLst>
                  <a:ext uri="{0D108BD9-81ED-4DB2-BD59-A6C34878D82A}">
                    <a16:rowId xmlns:a16="http://schemas.microsoft.com/office/drawing/2014/main" val="4290404640"/>
                  </a:ext>
                </a:extLst>
              </a:tr>
              <a:tr h="0">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Route 53 + test failover</a:t>
                      </a:r>
                    </a:p>
                  </a:txBody>
                  <a:tcPr/>
                </a:tc>
                <a:extLst>
                  <a:ext uri="{0D108BD9-81ED-4DB2-BD59-A6C34878D82A}">
                    <a16:rowId xmlns:a16="http://schemas.microsoft.com/office/drawing/2014/main" val="2663440932"/>
                  </a:ext>
                </a:extLst>
              </a:tr>
              <a:tr h="36650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Monitoring + </a:t>
                      </a:r>
                      <a:r>
                        <a:rPr lang="en-US" dirty="0" err="1">
                          <a:latin typeface="Tahoma" panose="020B0604030504040204" pitchFamily="34" charset="0"/>
                          <a:ea typeface="Tahoma" panose="020B0604030504040204" pitchFamily="34" charset="0"/>
                          <a:cs typeface="Tahoma" panose="020B0604030504040204" pitchFamily="34" charset="0"/>
                        </a:rPr>
                        <a:t>báo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cáo</a:t>
                      </a:r>
                      <a:endParaRPr lang="en-US"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924019719"/>
                  </a:ext>
                </a:extLst>
              </a:tr>
            </a:tbl>
          </a:graphicData>
        </a:graphic>
      </p:graphicFrame>
      <p:sp>
        <p:nvSpPr>
          <p:cNvPr id="3" name="Cloud 2">
            <a:extLst>
              <a:ext uri="{FF2B5EF4-FFF2-40B4-BE49-F238E27FC236}">
                <a16:creationId xmlns:a16="http://schemas.microsoft.com/office/drawing/2014/main" id="{79BE2768-16D0-CA78-41B5-1796056CA398}"/>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7</a:t>
            </a:r>
          </a:p>
        </p:txBody>
      </p:sp>
    </p:spTree>
    <p:extLst>
      <p:ext uri="{BB962C8B-B14F-4D97-AF65-F5344CB8AC3E}">
        <p14:creationId xmlns:p14="http://schemas.microsoft.com/office/powerpoint/2010/main" val="1770414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DD76-1298-A836-9FAC-19E945BFE924}"/>
              </a:ext>
            </a:extLst>
          </p:cNvPr>
          <p:cNvSpPr>
            <a:spLocks noGrp="1"/>
          </p:cNvSpPr>
          <p:nvPr>
            <p:ph type="title"/>
          </p:nvPr>
        </p:nvSpPr>
        <p:spPr>
          <a:xfrm>
            <a:off x="2409767" y="489803"/>
            <a:ext cx="7372465" cy="1450757"/>
          </a:xfrm>
        </p:spPr>
        <p:txBody>
          <a:bodyPr/>
          <a:lstStyle/>
          <a:p>
            <a:r>
              <a:rPr lang="en-US" dirty="0"/>
              <a:t>Timeline</a:t>
            </a:r>
            <a:r>
              <a:rPr lang="en-US" b="1" dirty="0"/>
              <a:t> </a:t>
            </a:r>
            <a:r>
              <a:rPr lang="en-US" dirty="0"/>
              <a:t>&amp;</a:t>
            </a:r>
            <a:r>
              <a:rPr lang="en-US" b="1" dirty="0"/>
              <a:t> </a:t>
            </a:r>
            <a:r>
              <a:rPr lang="en-US" dirty="0"/>
              <a:t>Milestones</a:t>
            </a:r>
            <a:br>
              <a:rPr lang="en-US" b="1" dirty="0"/>
            </a:br>
            <a:endParaRPr lang="en-US" dirty="0"/>
          </a:p>
        </p:txBody>
      </p:sp>
      <p:graphicFrame>
        <p:nvGraphicFramePr>
          <p:cNvPr id="5" name="Table 4">
            <a:extLst>
              <a:ext uri="{FF2B5EF4-FFF2-40B4-BE49-F238E27FC236}">
                <a16:creationId xmlns:a16="http://schemas.microsoft.com/office/drawing/2014/main" id="{15CE974E-7641-A440-98AF-3540CCFDD0D7}"/>
              </a:ext>
            </a:extLst>
          </p:cNvPr>
          <p:cNvGraphicFramePr>
            <a:graphicFrameLocks noGrp="1"/>
          </p:cNvGraphicFramePr>
          <p:nvPr>
            <p:extLst>
              <p:ext uri="{D42A27DB-BD31-4B8C-83A1-F6EECF244321}">
                <p14:modId xmlns:p14="http://schemas.microsoft.com/office/powerpoint/2010/main" val="2809108834"/>
              </p:ext>
            </p:extLst>
          </p:nvPr>
        </p:nvGraphicFramePr>
        <p:xfrm>
          <a:off x="1883756" y="2177065"/>
          <a:ext cx="8424486" cy="3606653"/>
        </p:xfrm>
        <a:graphic>
          <a:graphicData uri="http://schemas.openxmlformats.org/drawingml/2006/table">
            <a:tbl>
              <a:tblPr firstRow="1" bandRow="1">
                <a:tableStyleId>{5C22544A-7EE6-4342-B048-85BDC9FD1C3A}</a:tableStyleId>
              </a:tblPr>
              <a:tblGrid>
                <a:gridCol w="2808162">
                  <a:extLst>
                    <a:ext uri="{9D8B030D-6E8A-4147-A177-3AD203B41FA5}">
                      <a16:colId xmlns:a16="http://schemas.microsoft.com/office/drawing/2014/main" val="319525454"/>
                    </a:ext>
                  </a:extLst>
                </a:gridCol>
                <a:gridCol w="2808162">
                  <a:extLst>
                    <a:ext uri="{9D8B030D-6E8A-4147-A177-3AD203B41FA5}">
                      <a16:colId xmlns:a16="http://schemas.microsoft.com/office/drawing/2014/main" val="1477901529"/>
                    </a:ext>
                  </a:extLst>
                </a:gridCol>
                <a:gridCol w="2808162">
                  <a:extLst>
                    <a:ext uri="{9D8B030D-6E8A-4147-A177-3AD203B41FA5}">
                      <a16:colId xmlns:a16="http://schemas.microsoft.com/office/drawing/2014/main" val="88577143"/>
                    </a:ext>
                  </a:extLst>
                </a:gridCol>
              </a:tblGrid>
              <a:tr h="406253">
                <a:tc>
                  <a:txBody>
                    <a:bodyPr/>
                    <a:lstStyle/>
                    <a:p>
                      <a:pPr algn="ctr"/>
                      <a:r>
                        <a:rPr lang="en-US" dirty="0"/>
                        <a:t>Tuần</a:t>
                      </a:r>
                    </a:p>
                  </a:txBody>
                  <a:tcPr anchor="ctr"/>
                </a:tc>
                <a:tc>
                  <a:txBody>
                    <a:bodyPr/>
                    <a:lstStyle/>
                    <a:p>
                      <a:pPr algn="ctr"/>
                      <a:r>
                        <a:rPr lang="en-US" dirty="0" err="1"/>
                        <a:t>Công</a:t>
                      </a:r>
                      <a:r>
                        <a:rPr lang="en-US" dirty="0"/>
                        <a:t> </a:t>
                      </a:r>
                      <a:r>
                        <a:rPr lang="en-US" dirty="0" err="1"/>
                        <a:t>việc</a:t>
                      </a:r>
                      <a:r>
                        <a:rPr lang="en-US" dirty="0"/>
                        <a:t> </a:t>
                      </a:r>
                      <a:r>
                        <a:rPr lang="en-US" dirty="0" err="1"/>
                        <a:t>chính</a:t>
                      </a:r>
                      <a:endParaRPr lang="en-US" dirty="0"/>
                    </a:p>
                  </a:txBody>
                  <a:tcPr anchor="ctr"/>
                </a:tc>
                <a:tc>
                  <a:txBody>
                    <a:bodyPr/>
                    <a:lstStyle/>
                    <a:p>
                      <a:pPr algn="ctr"/>
                      <a:r>
                        <a:rPr lang="en-US" dirty="0" err="1"/>
                        <a:t>Kết</a:t>
                      </a:r>
                      <a:r>
                        <a:rPr lang="en-US" dirty="0"/>
                        <a:t> </a:t>
                      </a:r>
                      <a:r>
                        <a:rPr lang="en-US" dirty="0" err="1"/>
                        <a:t>quả</a:t>
                      </a:r>
                      <a:r>
                        <a:rPr lang="en-US" dirty="0"/>
                        <a:t> </a:t>
                      </a:r>
                      <a:r>
                        <a:rPr lang="en-US" dirty="0" err="1"/>
                        <a:t>mong</a:t>
                      </a:r>
                      <a:r>
                        <a:rPr lang="en-US" dirty="0"/>
                        <a:t> </a:t>
                      </a:r>
                      <a:r>
                        <a:rPr lang="en-US" dirty="0" err="1"/>
                        <a:t>đợi</a:t>
                      </a:r>
                      <a:endParaRPr lang="en-US" dirty="0"/>
                    </a:p>
                  </a:txBody>
                  <a:tcPr anchor="ctr"/>
                </a:tc>
                <a:extLst>
                  <a:ext uri="{0D108BD9-81ED-4DB2-BD59-A6C34878D82A}">
                    <a16:rowId xmlns:a16="http://schemas.microsoft.com/office/drawing/2014/main" val="1431177610"/>
                  </a:ext>
                </a:extLst>
              </a:tr>
              <a:tr h="58036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Build + Docker </a:t>
                      </a:r>
                      <a:r>
                        <a:rPr lang="en-US" dirty="0" err="1">
                          <a:latin typeface="Tahoma" panose="020B0604030504040204" pitchFamily="34" charset="0"/>
                          <a:ea typeface="Tahoma" panose="020B0604030504040204" pitchFamily="34" charset="0"/>
                          <a:cs typeface="Tahoma" panose="020B0604030504040204" pitchFamily="34" charset="0"/>
                        </a:rPr>
                        <a:t>hóa</a:t>
                      </a:r>
                      <a:r>
                        <a:rPr lang="en-US" dirty="0">
                          <a:latin typeface="Tahoma" panose="020B0604030504040204" pitchFamily="34" charset="0"/>
                          <a:ea typeface="Tahoma" panose="020B0604030504040204" pitchFamily="34" charset="0"/>
                          <a:cs typeface="Tahoma" panose="020B0604030504040204" pitchFamily="34" charset="0"/>
                        </a:rPr>
                        <a:t> + Push ECR</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Docker Image </a:t>
                      </a:r>
                      <a:r>
                        <a:rPr lang="en-US" dirty="0" err="1">
                          <a:latin typeface="Tahoma" panose="020B0604030504040204" pitchFamily="34" charset="0"/>
                          <a:ea typeface="Tahoma" panose="020B0604030504040204" pitchFamily="34" charset="0"/>
                          <a:cs typeface="Tahoma" panose="020B0604030504040204" pitchFamily="34" charset="0"/>
                        </a:rPr>
                        <a:t>sẵn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sàng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trên</a:t>
                      </a:r>
                      <a:r>
                        <a:rPr lang="en-US" dirty="0">
                          <a:latin typeface="Tahoma" panose="020B0604030504040204" pitchFamily="34" charset="0"/>
                          <a:ea typeface="Tahoma" panose="020B0604030504040204" pitchFamily="34" charset="0"/>
                          <a:cs typeface="Tahoma" panose="020B0604030504040204" pitchFamily="34" charset="0"/>
                        </a:rPr>
                        <a:t> ECR</a:t>
                      </a:r>
                    </a:p>
                  </a:txBody>
                  <a:tcPr anchor="ctr"/>
                </a:tc>
                <a:extLst>
                  <a:ext uri="{0D108BD9-81ED-4DB2-BD59-A6C34878D82A}">
                    <a16:rowId xmlns:a16="http://schemas.microsoft.com/office/drawing/2014/main" val="362891858"/>
                  </a:ext>
                </a:extLst>
              </a:tr>
              <a:tr h="58036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ECS Cluster + ALB Singapore</a:t>
                      </a:r>
                    </a:p>
                  </a:txBody>
                  <a:tcPr anchor="ctr"/>
                </a:tc>
                <a:tc>
                  <a:txBody>
                    <a:bodyPr/>
                    <a:lstStyle/>
                    <a:p>
                      <a:pPr algn="ctr"/>
                      <a:r>
                        <a:rPr lang="en-US" dirty="0" err="1">
                          <a:latin typeface="Tahoma" panose="020B0604030504040204" pitchFamily="34" charset="0"/>
                          <a:ea typeface="Tahoma" panose="020B0604030504040204" pitchFamily="34" charset="0"/>
                          <a:cs typeface="Tahoma" panose="020B0604030504040204" pitchFamily="34" charset="0"/>
                        </a:rPr>
                        <a:t>Triển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khai</a:t>
                      </a:r>
                      <a:r>
                        <a:rPr lang="en-US" dirty="0">
                          <a:latin typeface="Tahoma" panose="020B0604030504040204" pitchFamily="34" charset="0"/>
                          <a:ea typeface="Tahoma" panose="020B0604030504040204" pitchFamily="34" charset="0"/>
                          <a:cs typeface="Tahoma" panose="020B0604030504040204" pitchFamily="34" charset="0"/>
                        </a:rPr>
                        <a:t> Blue version </a:t>
                      </a:r>
                      <a:r>
                        <a:rPr lang="en-US" dirty="0" err="1">
                          <a:latin typeface="Tahoma" panose="020B0604030504040204" pitchFamily="34" charset="0"/>
                          <a:ea typeface="Tahoma" panose="020B0604030504040204" pitchFamily="34" charset="0"/>
                          <a:cs typeface="Tahoma" panose="020B0604030504040204" pitchFamily="34" charset="0"/>
                        </a:rPr>
                        <a:t>hoạt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động</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571931386"/>
                  </a:ext>
                </a:extLst>
              </a:tr>
              <a:tr h="58036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Tokyo Cluster + Blue-Green Service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Có </a:t>
                      </a:r>
                      <a:r>
                        <a:rPr lang="en-US" dirty="0" err="1">
                          <a:latin typeface="Tahoma" panose="020B0604030504040204" pitchFamily="34" charset="0"/>
                          <a:ea typeface="Tahoma" panose="020B0604030504040204" pitchFamily="34" charset="0"/>
                          <a:cs typeface="Tahoma" panose="020B0604030504040204" pitchFamily="34" charset="0"/>
                        </a:rPr>
                        <a:t>thể</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chuyển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đổi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giữa</a:t>
                      </a:r>
                      <a:r>
                        <a:rPr lang="en-US" dirty="0">
                          <a:latin typeface="Tahoma" panose="020B0604030504040204" pitchFamily="34" charset="0"/>
                          <a:ea typeface="Tahoma" panose="020B0604030504040204" pitchFamily="34" charset="0"/>
                          <a:cs typeface="Tahoma" panose="020B0604030504040204" pitchFamily="34" charset="0"/>
                        </a:rPr>
                        <a:t> 2 </a:t>
                      </a:r>
                      <a:r>
                        <a:rPr lang="en-US" dirty="0" err="1">
                          <a:latin typeface="Tahoma" panose="020B0604030504040204" pitchFamily="34" charset="0"/>
                          <a:ea typeface="Tahoma" panose="020B0604030504040204" pitchFamily="34" charset="0"/>
                          <a:cs typeface="Tahoma" panose="020B0604030504040204" pitchFamily="34" charset="0"/>
                        </a:rPr>
                        <a:t>phiên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bản</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647776250"/>
                  </a:ext>
                </a:extLst>
              </a:tr>
              <a:tr h="406253">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4</a:t>
                      </a:r>
                    </a:p>
                  </a:txBody>
                  <a:tcPr anchor="ctr"/>
                </a:tc>
                <a:tc>
                  <a:txBody>
                    <a:bodyPr/>
                    <a:lstStyle/>
                    <a:p>
                      <a:pPr algn="ctr"/>
                      <a:r>
                        <a:rPr lang="en-US" dirty="0" err="1">
                          <a:latin typeface="Tahoma" panose="020B0604030504040204" pitchFamily="34" charset="0"/>
                          <a:ea typeface="Tahoma" panose="020B0604030504040204" pitchFamily="34" charset="0"/>
                          <a:cs typeface="Tahoma" panose="020B0604030504040204" pitchFamily="34" charset="0"/>
                        </a:rPr>
                        <a:t>Cấu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hình</a:t>
                      </a:r>
                      <a:r>
                        <a:rPr lang="en-US" dirty="0">
                          <a:latin typeface="Tahoma" panose="020B0604030504040204" pitchFamily="34" charset="0"/>
                          <a:ea typeface="Tahoma" panose="020B0604030504040204" pitchFamily="34" charset="0"/>
                          <a:cs typeface="Tahoma" panose="020B0604030504040204" pitchFamily="34" charset="0"/>
                        </a:rPr>
                        <a:t> Route 53 + test failover</a:t>
                      </a:r>
                    </a:p>
                  </a:txBody>
                  <a:tcPr anchor="ctr"/>
                </a:tc>
                <a:tc>
                  <a:txBody>
                    <a:bodyPr/>
                    <a:lstStyle/>
                    <a:p>
                      <a:pPr algn="ctr"/>
                      <a:r>
                        <a:rPr lang="en-US" dirty="0" err="1">
                          <a:latin typeface="Tahoma" panose="020B0604030504040204" pitchFamily="34" charset="0"/>
                          <a:ea typeface="Tahoma" panose="020B0604030504040204" pitchFamily="34" charset="0"/>
                          <a:cs typeface="Tahoma" panose="020B0604030504040204" pitchFamily="34" charset="0"/>
                        </a:rPr>
                        <a:t>Tự</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động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chuyển</a:t>
                      </a:r>
                      <a:r>
                        <a:rPr lang="en-US" dirty="0">
                          <a:latin typeface="Tahoma" panose="020B0604030504040204" pitchFamily="34" charset="0"/>
                          <a:ea typeface="Tahoma" panose="020B0604030504040204" pitchFamily="34" charset="0"/>
                          <a:cs typeface="Tahoma" panose="020B0604030504040204" pitchFamily="34" charset="0"/>
                        </a:rPr>
                        <a:t> sang Tokyo </a:t>
                      </a:r>
                      <a:r>
                        <a:rPr lang="en-US" dirty="0" err="1">
                          <a:latin typeface="Tahoma" panose="020B0604030504040204" pitchFamily="34" charset="0"/>
                          <a:ea typeface="Tahoma" panose="020B0604030504040204" pitchFamily="34" charset="0"/>
                          <a:cs typeface="Tahoma" panose="020B0604030504040204" pitchFamily="34" charset="0"/>
                        </a:rPr>
                        <a:t>khi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lỗi</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258648456"/>
                  </a:ext>
                </a:extLst>
              </a:tr>
              <a:tr h="58036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5</a:t>
                      </a:r>
                    </a:p>
                  </a:txBody>
                  <a:tcPr anchor="ctr"/>
                </a:tc>
                <a:tc>
                  <a:txBody>
                    <a:bodyPr/>
                    <a:lstStyle/>
                    <a:p>
                      <a:pPr algn="ctr"/>
                      <a:r>
                        <a:rPr lang="en-US" dirty="0" err="1">
                          <a:latin typeface="Tahoma" panose="020B0604030504040204" pitchFamily="34" charset="0"/>
                          <a:ea typeface="Tahoma" panose="020B0604030504040204" pitchFamily="34" charset="0"/>
                          <a:cs typeface="Tahoma" panose="020B0604030504040204" pitchFamily="34" charset="0"/>
                        </a:rPr>
                        <a:t>Cảnh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báo</a:t>
                      </a:r>
                      <a:r>
                        <a:rPr lang="en-US" dirty="0">
                          <a:latin typeface="Tahoma" panose="020B0604030504040204" pitchFamily="34" charset="0"/>
                          <a:ea typeface="Tahoma" panose="020B0604030504040204" pitchFamily="34" charset="0"/>
                          <a:cs typeface="Tahoma" panose="020B0604030504040204" pitchFamily="34" charset="0"/>
                        </a:rPr>
                        <a:t> CloudWatch + Demo</a:t>
                      </a:r>
                    </a:p>
                  </a:txBody>
                  <a:tcPr anchor="ctr"/>
                </a:tc>
                <a:tc>
                  <a:txBody>
                    <a:bodyPr/>
                    <a:lstStyle/>
                    <a:p>
                      <a:pPr algn="ctr"/>
                      <a:r>
                        <a:rPr lang="en-US" dirty="0" err="1">
                          <a:latin typeface="Tahoma" panose="020B0604030504040204" pitchFamily="34" charset="0"/>
                          <a:ea typeface="Tahoma" panose="020B0604030504040204" pitchFamily="34" charset="0"/>
                          <a:cs typeface="Tahoma" panose="020B0604030504040204" pitchFamily="34" charset="0"/>
                        </a:rPr>
                        <a:t>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giám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sát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hoàn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thiện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sẵn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sàng</a:t>
                      </a:r>
                      <a:r>
                        <a:rPr lang="en-US" dirty="0">
                          <a:latin typeface="Tahoma" panose="020B0604030504040204" pitchFamily="34" charset="0"/>
                          <a:ea typeface="Tahoma" panose="020B0604030504040204" pitchFamily="34" charset="0"/>
                          <a:cs typeface="Tahoma" panose="020B0604030504040204" pitchFamily="34" charset="0"/>
                        </a:rPr>
                        <a:t> demo</a:t>
                      </a:r>
                    </a:p>
                  </a:txBody>
                  <a:tcPr anchor="ctr"/>
                </a:tc>
                <a:extLst>
                  <a:ext uri="{0D108BD9-81ED-4DB2-BD59-A6C34878D82A}">
                    <a16:rowId xmlns:a16="http://schemas.microsoft.com/office/drawing/2014/main" val="3436597661"/>
                  </a:ext>
                </a:extLst>
              </a:tr>
            </a:tbl>
          </a:graphicData>
        </a:graphic>
      </p:graphicFrame>
      <p:sp>
        <p:nvSpPr>
          <p:cNvPr id="3" name="Cloud 2">
            <a:extLst>
              <a:ext uri="{FF2B5EF4-FFF2-40B4-BE49-F238E27FC236}">
                <a16:creationId xmlns:a16="http://schemas.microsoft.com/office/drawing/2014/main" id="{63E92BD3-03E7-043D-306F-79878598CB6B}"/>
              </a:ext>
            </a:extLst>
          </p:cNvPr>
          <p:cNvSpPr/>
          <p:nvPr/>
        </p:nvSpPr>
        <p:spPr>
          <a:xfrm>
            <a:off x="230908" y="127529"/>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Tree>
    <p:extLst>
      <p:ext uri="{BB962C8B-B14F-4D97-AF65-F5344CB8AC3E}">
        <p14:creationId xmlns:p14="http://schemas.microsoft.com/office/powerpoint/2010/main" val="1897720701"/>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{AE6F0C37-433A-4365-A91E-E66E81284570}tf56160789_win32</Template>
  <TotalTime>320</TotalTime>
  <Words>1846</Words>
  <Application>Microsoft Office PowerPoint</Application>
  <PresentationFormat>Widescreen</PresentationFormat>
  <Paragraphs>235</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Bookman Old Style (Headings)</vt:lpstr>
      <vt:lpstr>Arial</vt:lpstr>
      <vt:lpstr>Bookman Old Style</vt:lpstr>
      <vt:lpstr>Calibri</vt:lpstr>
      <vt:lpstr>Franklin Gothic Book</vt:lpstr>
      <vt:lpstr>Tahoma</vt:lpstr>
      <vt:lpstr>Times New Roman</vt:lpstr>
      <vt:lpstr>Wingdings</vt:lpstr>
      <vt:lpstr>Custom</vt:lpstr>
      <vt:lpstr>Triển khai Multi-Region ECS Cluster với Blue-Green Deployment</vt:lpstr>
      <vt:lpstr>Executive Summary</vt:lpstr>
      <vt:lpstr>Problem Statement</vt:lpstr>
      <vt:lpstr>Problem Statement</vt:lpstr>
      <vt:lpstr>Solution Architecture</vt:lpstr>
      <vt:lpstr>Solution Architecture</vt:lpstr>
      <vt:lpstr>Solution Architecture</vt:lpstr>
      <vt:lpstr>Technical Implementation</vt:lpstr>
      <vt:lpstr>Timeline &amp; Milestones </vt:lpstr>
      <vt:lpstr>Timeline &amp; Milestones </vt:lpstr>
      <vt:lpstr>PROOF</vt:lpstr>
      <vt:lpstr>PowerPoint Presentation</vt:lpstr>
      <vt:lpstr>PowerPoint Presentation</vt:lpstr>
      <vt:lpstr>PowerPoint Presentation</vt:lpstr>
      <vt:lpstr>Budget Estimation</vt:lpstr>
      <vt:lpstr>Risk Assessment</vt:lpstr>
      <vt:lpstr>Expected Outcomes</vt:lpstr>
      <vt:lpstr>References &amp; Phụ lục </vt:lpstr>
      <vt:lpstr>Em xin chân thành cảm ơn anh/chị trong team JCJ đã nhiệt tình hỗ trợ và tạo điều kiện để em có thể hoàn thiện Proposal thực tập này. Em gửi Proposal trước thời hạn để thuận tiện cho việc xác nhận và đóng dấu. Rất mong anh/chị xem xét và hỗ trợ giúp em hoàn tất thủ tục thực tập theo quy định. Em rất mong sẽ tiếp tục nhận được sự hướng dẫn, góp ý từ anh/chị trong suốt quá trình thực tập sắp tới.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văn kiên đặng</dc:creator>
  <cp:lastModifiedBy>văn kiên đặng</cp:lastModifiedBy>
  <cp:revision>14</cp:revision>
  <dcterms:created xsi:type="dcterms:W3CDTF">2025-07-08T15:42:06Z</dcterms:created>
  <dcterms:modified xsi:type="dcterms:W3CDTF">2025-07-09T10:56:05Z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